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y="5143500" cx="9144000"/>
  <p:notesSz cx="6858000" cy="9144000"/>
  <p:embeddedFontLst>
    <p:embeddedFont>
      <p:font typeface="Montserrat"/>
      <p:regular r:id="rId53"/>
      <p:bold r:id="rId54"/>
      <p:italic r:id="rId55"/>
      <p:boldItalic r:id="rId56"/>
    </p:embeddedFont>
    <p:embeddedFont>
      <p:font typeface="Lato"/>
      <p:regular r:id="rId57"/>
      <p:bold r:id="rId58"/>
      <p:italic r:id="rId59"/>
      <p:boldItalic r:id="rId60"/>
    </p:embeddedFont>
    <p:embeddedFont>
      <p:font typeface="Gelasio"/>
      <p:regular r:id="rId61"/>
      <p:bold r:id="rId62"/>
      <p:italic r:id="rId63"/>
      <p:boldItalic r:id="rId64"/>
    </p:embeddedFont>
    <p:embeddedFont>
      <p:font typeface="Open Sans Light"/>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Gelasio-bold.fntdata"/><Relationship Id="rId61" Type="http://schemas.openxmlformats.org/officeDocument/2006/relationships/font" Target="fonts/Gelasio-regular.fntdata"/><Relationship Id="rId20" Type="http://schemas.openxmlformats.org/officeDocument/2006/relationships/slide" Target="slides/slide14.xml"/><Relationship Id="rId64" Type="http://schemas.openxmlformats.org/officeDocument/2006/relationships/font" Target="fonts/Gelasio-boldItalic.fntdata"/><Relationship Id="rId63" Type="http://schemas.openxmlformats.org/officeDocument/2006/relationships/font" Target="fonts/Gelasio-italic.fntdata"/><Relationship Id="rId22" Type="http://schemas.openxmlformats.org/officeDocument/2006/relationships/slide" Target="slides/slide16.xml"/><Relationship Id="rId66" Type="http://schemas.openxmlformats.org/officeDocument/2006/relationships/font" Target="fonts/OpenSansLight-bold.fntdata"/><Relationship Id="rId21" Type="http://schemas.openxmlformats.org/officeDocument/2006/relationships/slide" Target="slides/slide15.xml"/><Relationship Id="rId65" Type="http://schemas.openxmlformats.org/officeDocument/2006/relationships/font" Target="fonts/OpenSansLight-regular.fntdata"/><Relationship Id="rId24" Type="http://schemas.openxmlformats.org/officeDocument/2006/relationships/slide" Target="slides/slide18.xml"/><Relationship Id="rId68" Type="http://schemas.openxmlformats.org/officeDocument/2006/relationships/font" Target="fonts/OpenSansLight-boldItalic.fntdata"/><Relationship Id="rId23" Type="http://schemas.openxmlformats.org/officeDocument/2006/relationships/slide" Target="slides/slide17.xml"/><Relationship Id="rId67" Type="http://schemas.openxmlformats.org/officeDocument/2006/relationships/font" Target="fonts/OpenSansLight-italic.fntdata"/><Relationship Id="rId60" Type="http://schemas.openxmlformats.org/officeDocument/2006/relationships/font" Target="fonts/Lato-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Montserrat-regular.fntdata"/><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Montserrat-italic.fntdata"/><Relationship Id="rId10" Type="http://schemas.openxmlformats.org/officeDocument/2006/relationships/slide" Target="slides/slide4.xml"/><Relationship Id="rId54" Type="http://schemas.openxmlformats.org/officeDocument/2006/relationships/font" Target="fonts/Montserrat-bold.fntdata"/><Relationship Id="rId13" Type="http://schemas.openxmlformats.org/officeDocument/2006/relationships/slide" Target="slides/slide7.xml"/><Relationship Id="rId57" Type="http://schemas.openxmlformats.org/officeDocument/2006/relationships/font" Target="fonts/Lato-regular.fntdata"/><Relationship Id="rId12" Type="http://schemas.openxmlformats.org/officeDocument/2006/relationships/slide" Target="slides/slide6.xml"/><Relationship Id="rId56" Type="http://schemas.openxmlformats.org/officeDocument/2006/relationships/font" Target="fonts/Montserrat-boldItalic.fntdata"/><Relationship Id="rId15" Type="http://schemas.openxmlformats.org/officeDocument/2006/relationships/slide" Target="slides/slide9.xml"/><Relationship Id="rId59" Type="http://schemas.openxmlformats.org/officeDocument/2006/relationships/font" Target="fonts/Lato-italic.fntdata"/><Relationship Id="rId14" Type="http://schemas.openxmlformats.org/officeDocument/2006/relationships/slide" Target="slides/slide8.xml"/><Relationship Id="rId58" Type="http://schemas.openxmlformats.org/officeDocument/2006/relationships/font" Target="fonts/Lato-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b99a7f9445_0_569: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4" name="Google Shape;274;g2b99a7f9445_0_569:notes"/>
          <p:cNvSpPr txBox="1"/>
          <p:nvPr>
            <p:ph idx="1" type="body"/>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Arial"/>
              <a:ea typeface="Arial"/>
              <a:cs typeface="Arial"/>
              <a:sym typeface="Arial"/>
            </a:endParaRPr>
          </a:p>
        </p:txBody>
      </p:sp>
      <p:sp>
        <p:nvSpPr>
          <p:cNvPr id="275" name="Google Shape;275;g2b99a7f9445_0_569:notes"/>
          <p:cNvSpPr txBox="1"/>
          <p:nvPr>
            <p:ph idx="12" type="sldNum"/>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fr" sz="1400">
                <a:solidFill>
                  <a:schemeClr val="dk1"/>
                </a:solidFill>
                <a:latin typeface="Arial"/>
                <a:ea typeface="Arial"/>
                <a:cs typeface="Arial"/>
                <a:sym typeface="Arial"/>
              </a:rPr>
              <a:t>‹#›</a:t>
            </a:fld>
            <a:endParaRPr sz="1400">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b99a7f9445_0_583: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9" name="Google Shape;289;g2b99a7f9445_0_583:notes"/>
          <p:cNvSpPr txBox="1"/>
          <p:nvPr>
            <p:ph idx="1" type="body"/>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Arial"/>
              <a:ea typeface="Arial"/>
              <a:cs typeface="Arial"/>
              <a:sym typeface="Arial"/>
            </a:endParaRPr>
          </a:p>
        </p:txBody>
      </p:sp>
      <p:sp>
        <p:nvSpPr>
          <p:cNvPr id="290" name="Google Shape;290;g2b99a7f9445_0_583:notes"/>
          <p:cNvSpPr txBox="1"/>
          <p:nvPr>
            <p:ph idx="12" type="sldNum"/>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fr" sz="1400">
                <a:solidFill>
                  <a:schemeClr val="dk1"/>
                </a:solidFill>
                <a:latin typeface="Arial"/>
                <a:ea typeface="Arial"/>
                <a:cs typeface="Arial"/>
                <a:sym typeface="Arial"/>
              </a:rPr>
              <a:t>‹#›</a:t>
            </a:fld>
            <a:endParaRPr sz="1400">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b99a7f9445_0_597: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4" name="Google Shape;304;g2b99a7f9445_0_597:notes"/>
          <p:cNvSpPr txBox="1"/>
          <p:nvPr>
            <p:ph idx="1" type="body"/>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Arial"/>
              <a:ea typeface="Arial"/>
              <a:cs typeface="Arial"/>
              <a:sym typeface="Arial"/>
            </a:endParaRPr>
          </a:p>
        </p:txBody>
      </p:sp>
      <p:sp>
        <p:nvSpPr>
          <p:cNvPr id="305" name="Google Shape;305;g2b99a7f9445_0_597:notes"/>
          <p:cNvSpPr txBox="1"/>
          <p:nvPr>
            <p:ph idx="12" type="sldNum"/>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fr" sz="1400">
                <a:solidFill>
                  <a:schemeClr val="dk1"/>
                </a:solidFill>
                <a:latin typeface="Arial"/>
                <a:ea typeface="Arial"/>
                <a:cs typeface="Arial"/>
                <a:sym typeface="Arial"/>
              </a:rPr>
              <a:t>‹#›</a:t>
            </a:fld>
            <a:endParaRPr sz="1400">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b99a7f9445_0_611: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9" name="Google Shape;319;g2b99a7f9445_0_611:notes"/>
          <p:cNvSpPr txBox="1"/>
          <p:nvPr>
            <p:ph idx="1" type="body"/>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Arial"/>
              <a:ea typeface="Arial"/>
              <a:cs typeface="Arial"/>
              <a:sym typeface="Arial"/>
            </a:endParaRPr>
          </a:p>
        </p:txBody>
      </p:sp>
      <p:sp>
        <p:nvSpPr>
          <p:cNvPr id="320" name="Google Shape;320;g2b99a7f9445_0_611:notes"/>
          <p:cNvSpPr txBox="1"/>
          <p:nvPr>
            <p:ph idx="12" type="sldNum"/>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fr" sz="1400">
                <a:solidFill>
                  <a:schemeClr val="dk1"/>
                </a:solidFill>
                <a:latin typeface="Arial"/>
                <a:ea typeface="Arial"/>
                <a:cs typeface="Arial"/>
                <a:sym typeface="Arial"/>
              </a:rPr>
              <a:t>‹#›</a:t>
            </a:fld>
            <a:endParaRPr sz="1400">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b99a7f9445_0_625: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4" name="Google Shape;334;g2b99a7f9445_0_625:notes"/>
          <p:cNvSpPr txBox="1"/>
          <p:nvPr>
            <p:ph idx="1" type="body"/>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Arial"/>
              <a:ea typeface="Arial"/>
              <a:cs typeface="Arial"/>
              <a:sym typeface="Arial"/>
            </a:endParaRPr>
          </a:p>
        </p:txBody>
      </p:sp>
      <p:sp>
        <p:nvSpPr>
          <p:cNvPr id="335" name="Google Shape;335;g2b99a7f9445_0_625:notes"/>
          <p:cNvSpPr txBox="1"/>
          <p:nvPr>
            <p:ph idx="12" type="sldNum"/>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fr" sz="1400">
                <a:solidFill>
                  <a:schemeClr val="dk1"/>
                </a:solidFill>
                <a:latin typeface="Arial"/>
                <a:ea typeface="Arial"/>
                <a:cs typeface="Arial"/>
                <a:sym typeface="Arial"/>
              </a:rPr>
              <a:t>‹#›</a:t>
            </a:fld>
            <a:endParaRPr sz="1400">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b99a7f9445_0_641: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1" name="Google Shape;351;g2b99a7f9445_0_641:notes"/>
          <p:cNvSpPr txBox="1"/>
          <p:nvPr>
            <p:ph idx="1" type="body"/>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Arial"/>
              <a:ea typeface="Arial"/>
              <a:cs typeface="Arial"/>
              <a:sym typeface="Arial"/>
            </a:endParaRPr>
          </a:p>
        </p:txBody>
      </p:sp>
      <p:sp>
        <p:nvSpPr>
          <p:cNvPr id="352" name="Google Shape;352;g2b99a7f9445_0_641:notes"/>
          <p:cNvSpPr txBox="1"/>
          <p:nvPr>
            <p:ph idx="12" type="sldNum"/>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fr" sz="1400">
                <a:solidFill>
                  <a:schemeClr val="dk1"/>
                </a:solidFill>
                <a:latin typeface="Arial"/>
                <a:ea typeface="Arial"/>
                <a:cs typeface="Arial"/>
                <a:sym typeface="Arial"/>
              </a:rPr>
              <a:t>‹#›</a:t>
            </a:fld>
            <a:endParaRPr sz="1400">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b99a7f9445_0_661: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2" name="Google Shape;372;g2b99a7f9445_0_661:notes"/>
          <p:cNvSpPr txBox="1"/>
          <p:nvPr>
            <p:ph idx="1" type="body"/>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Arial"/>
              <a:ea typeface="Arial"/>
              <a:cs typeface="Arial"/>
              <a:sym typeface="Arial"/>
            </a:endParaRPr>
          </a:p>
        </p:txBody>
      </p:sp>
      <p:sp>
        <p:nvSpPr>
          <p:cNvPr id="373" name="Google Shape;373;g2b99a7f9445_0_661:notes"/>
          <p:cNvSpPr txBox="1"/>
          <p:nvPr>
            <p:ph idx="12" type="sldNum"/>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fr" sz="1400">
                <a:solidFill>
                  <a:schemeClr val="dk1"/>
                </a:solidFill>
                <a:latin typeface="Arial"/>
                <a:ea typeface="Arial"/>
                <a:cs typeface="Arial"/>
                <a:sym typeface="Arial"/>
              </a:rPr>
              <a:t>‹#›</a:t>
            </a:fld>
            <a:endParaRPr sz="1400">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b99a7f9445_0_684: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6" name="Google Shape;396;g2b99a7f9445_0_684:notes"/>
          <p:cNvSpPr txBox="1"/>
          <p:nvPr>
            <p:ph idx="1" type="body"/>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Arial"/>
              <a:ea typeface="Arial"/>
              <a:cs typeface="Arial"/>
              <a:sym typeface="Arial"/>
            </a:endParaRPr>
          </a:p>
        </p:txBody>
      </p:sp>
      <p:sp>
        <p:nvSpPr>
          <p:cNvPr id="397" name="Google Shape;397;g2b99a7f9445_0_684:notes"/>
          <p:cNvSpPr txBox="1"/>
          <p:nvPr>
            <p:ph idx="12" type="sldNum"/>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fr" sz="1400">
                <a:solidFill>
                  <a:schemeClr val="dk1"/>
                </a:solidFill>
                <a:latin typeface="Arial"/>
                <a:ea typeface="Arial"/>
                <a:cs typeface="Arial"/>
                <a:sym typeface="Arial"/>
              </a:rPr>
              <a:t>‹#›</a:t>
            </a:fld>
            <a:endParaRPr sz="1400">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b99a7f9445_0_703: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6" name="Google Shape;416;g2b99a7f9445_0_703:notes"/>
          <p:cNvSpPr txBox="1"/>
          <p:nvPr>
            <p:ph idx="1" type="body"/>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Arial"/>
              <a:ea typeface="Arial"/>
              <a:cs typeface="Arial"/>
              <a:sym typeface="Arial"/>
            </a:endParaRPr>
          </a:p>
        </p:txBody>
      </p:sp>
      <p:sp>
        <p:nvSpPr>
          <p:cNvPr id="417" name="Google Shape;417;g2b99a7f9445_0_703:notes"/>
          <p:cNvSpPr txBox="1"/>
          <p:nvPr>
            <p:ph idx="12" type="sldNum"/>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fr" sz="1400">
                <a:solidFill>
                  <a:schemeClr val="dk1"/>
                </a:solidFill>
                <a:latin typeface="Arial"/>
                <a:ea typeface="Arial"/>
                <a:cs typeface="Arial"/>
                <a:sym typeface="Arial"/>
              </a:rPr>
              <a:t>‹#›</a:t>
            </a:fld>
            <a:endParaRPr sz="1400">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b99a7f9445_0_720: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4" name="Google Shape;434;g2b99a7f9445_0_720:notes"/>
          <p:cNvSpPr txBox="1"/>
          <p:nvPr>
            <p:ph idx="1" type="body"/>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Arial"/>
              <a:ea typeface="Arial"/>
              <a:cs typeface="Arial"/>
              <a:sym typeface="Arial"/>
            </a:endParaRPr>
          </a:p>
        </p:txBody>
      </p:sp>
      <p:sp>
        <p:nvSpPr>
          <p:cNvPr id="435" name="Google Shape;435;g2b99a7f9445_0_720:notes"/>
          <p:cNvSpPr txBox="1"/>
          <p:nvPr>
            <p:ph idx="12" type="sldNum"/>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fr" sz="1400">
                <a:solidFill>
                  <a:schemeClr val="dk1"/>
                </a:solidFill>
                <a:latin typeface="Arial"/>
                <a:ea typeface="Arial"/>
                <a:cs typeface="Arial"/>
                <a:sym typeface="Arial"/>
              </a:rPr>
              <a:t>‹#›</a:t>
            </a:fld>
            <a:endParaRPr sz="1400">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b99a7f9445_0_443: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0" name="Google Shape;140;g2b99a7f9445_0_443:notes"/>
          <p:cNvSpPr txBox="1"/>
          <p:nvPr>
            <p:ph idx="1" type="body"/>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Arial"/>
              <a:ea typeface="Arial"/>
              <a:cs typeface="Arial"/>
              <a:sym typeface="Arial"/>
            </a:endParaRPr>
          </a:p>
        </p:txBody>
      </p:sp>
      <p:sp>
        <p:nvSpPr>
          <p:cNvPr id="141" name="Google Shape;141;g2b99a7f9445_0_443:notes"/>
          <p:cNvSpPr txBox="1"/>
          <p:nvPr>
            <p:ph idx="12" type="sldNum"/>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fr" sz="1400">
                <a:solidFill>
                  <a:schemeClr val="dk1"/>
                </a:solidFill>
                <a:latin typeface="Arial"/>
                <a:ea typeface="Arial"/>
                <a:cs typeface="Arial"/>
                <a:sym typeface="Arial"/>
              </a:rPr>
              <a:t>‹#›</a:t>
            </a:fld>
            <a:endParaRPr sz="1400">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b99a7f9445_0_736: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1" name="Google Shape;451;g2b99a7f9445_0_736:notes"/>
          <p:cNvSpPr txBox="1"/>
          <p:nvPr>
            <p:ph idx="1" type="body"/>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Arial"/>
              <a:ea typeface="Arial"/>
              <a:cs typeface="Arial"/>
              <a:sym typeface="Arial"/>
            </a:endParaRPr>
          </a:p>
        </p:txBody>
      </p:sp>
      <p:sp>
        <p:nvSpPr>
          <p:cNvPr id="452" name="Google Shape;452;g2b99a7f9445_0_736:notes"/>
          <p:cNvSpPr txBox="1"/>
          <p:nvPr>
            <p:ph idx="12" type="sldNum"/>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fr" sz="1400">
                <a:solidFill>
                  <a:schemeClr val="dk1"/>
                </a:solidFill>
                <a:latin typeface="Arial"/>
                <a:ea typeface="Arial"/>
                <a:cs typeface="Arial"/>
                <a:sym typeface="Arial"/>
              </a:rPr>
              <a:t>‹#›</a:t>
            </a:fld>
            <a:endParaRPr sz="1400">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b99a7f9445_0_745: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1" name="Google Shape;461;g2b99a7f9445_0_745:notes"/>
          <p:cNvSpPr txBox="1"/>
          <p:nvPr>
            <p:ph idx="1" type="body"/>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Arial"/>
              <a:ea typeface="Arial"/>
              <a:cs typeface="Arial"/>
              <a:sym typeface="Arial"/>
            </a:endParaRPr>
          </a:p>
        </p:txBody>
      </p:sp>
      <p:sp>
        <p:nvSpPr>
          <p:cNvPr id="462" name="Google Shape;462;g2b99a7f9445_0_745:notes"/>
          <p:cNvSpPr txBox="1"/>
          <p:nvPr>
            <p:ph idx="12" type="sldNum"/>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fr" sz="1400">
                <a:solidFill>
                  <a:schemeClr val="dk1"/>
                </a:solidFill>
                <a:latin typeface="Arial"/>
                <a:ea typeface="Arial"/>
                <a:cs typeface="Arial"/>
                <a:sym typeface="Arial"/>
              </a:rPr>
              <a:t>‹#›</a:t>
            </a:fld>
            <a:endParaRPr sz="1400">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b99a7f9445_0_760: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5" name="Google Shape;475;g2b99a7f9445_0_760:notes"/>
          <p:cNvSpPr txBox="1"/>
          <p:nvPr>
            <p:ph idx="1" type="body"/>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Arial"/>
              <a:ea typeface="Arial"/>
              <a:cs typeface="Arial"/>
              <a:sym typeface="Arial"/>
            </a:endParaRPr>
          </a:p>
        </p:txBody>
      </p:sp>
      <p:sp>
        <p:nvSpPr>
          <p:cNvPr id="476" name="Google Shape;476;g2b99a7f9445_0_760:notes"/>
          <p:cNvSpPr txBox="1"/>
          <p:nvPr>
            <p:ph idx="12" type="sldNum"/>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fr" sz="1400">
                <a:solidFill>
                  <a:schemeClr val="dk1"/>
                </a:solidFill>
                <a:latin typeface="Arial"/>
                <a:ea typeface="Arial"/>
                <a:cs typeface="Arial"/>
                <a:sym typeface="Arial"/>
              </a:rPr>
              <a:t>‹#›</a:t>
            </a:fld>
            <a:endParaRPr sz="1400">
              <a:solidFill>
                <a:schemeClr val="dk1"/>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b99a7f9445_0_769: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5" name="Google Shape;485;g2b99a7f9445_0_769:notes"/>
          <p:cNvSpPr txBox="1"/>
          <p:nvPr>
            <p:ph idx="1" type="body"/>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Arial"/>
              <a:ea typeface="Arial"/>
              <a:cs typeface="Arial"/>
              <a:sym typeface="Arial"/>
            </a:endParaRPr>
          </a:p>
        </p:txBody>
      </p:sp>
      <p:sp>
        <p:nvSpPr>
          <p:cNvPr id="486" name="Google Shape;486;g2b99a7f9445_0_769:notes"/>
          <p:cNvSpPr txBox="1"/>
          <p:nvPr>
            <p:ph idx="12" type="sldNum"/>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fr" sz="1400">
                <a:solidFill>
                  <a:schemeClr val="dk1"/>
                </a:solidFill>
                <a:latin typeface="Arial"/>
                <a:ea typeface="Arial"/>
                <a:cs typeface="Arial"/>
                <a:sym typeface="Arial"/>
              </a:rPr>
              <a:t>‹#›</a:t>
            </a:fld>
            <a:endParaRPr sz="1400">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b98800c49b_0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b98800c49b_0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b98800c49b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b98800c49b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b98800c49b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b98800c49b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b98800c49b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b98800c49b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b98800c49b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b98800c49b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b98800c49b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b98800c49b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b99a7f9445_0_452: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0" name="Google Shape;150;g2b99a7f9445_0_452:notes"/>
          <p:cNvSpPr txBox="1"/>
          <p:nvPr>
            <p:ph idx="1" type="body"/>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Arial"/>
              <a:ea typeface="Arial"/>
              <a:cs typeface="Arial"/>
              <a:sym typeface="Arial"/>
            </a:endParaRPr>
          </a:p>
        </p:txBody>
      </p:sp>
      <p:sp>
        <p:nvSpPr>
          <p:cNvPr id="151" name="Google Shape;151;g2b99a7f9445_0_452:notes"/>
          <p:cNvSpPr txBox="1"/>
          <p:nvPr>
            <p:ph idx="12" type="sldNum"/>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fr" sz="1400">
                <a:solidFill>
                  <a:schemeClr val="dk1"/>
                </a:solidFill>
                <a:latin typeface="Arial"/>
                <a:ea typeface="Arial"/>
                <a:cs typeface="Arial"/>
                <a:sym typeface="Arial"/>
              </a:rPr>
              <a:t>‹#›</a:t>
            </a:fld>
            <a:endParaRPr sz="1400">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b99a7f9445_0_804: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6" name="Google Shape;586;g2b99a7f9445_0_804:notes"/>
          <p:cNvSpPr txBox="1"/>
          <p:nvPr>
            <p:ph idx="1" type="body"/>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Arial"/>
              <a:ea typeface="Arial"/>
              <a:cs typeface="Arial"/>
              <a:sym typeface="Arial"/>
            </a:endParaRPr>
          </a:p>
        </p:txBody>
      </p:sp>
      <p:sp>
        <p:nvSpPr>
          <p:cNvPr id="587" name="Google Shape;587;g2b99a7f9445_0_804:notes"/>
          <p:cNvSpPr txBox="1"/>
          <p:nvPr>
            <p:ph idx="12" type="sldNum"/>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fr" sz="1400">
                <a:solidFill>
                  <a:schemeClr val="dk1"/>
                </a:solidFill>
                <a:latin typeface="Arial"/>
                <a:ea typeface="Arial"/>
                <a:cs typeface="Arial"/>
                <a:sym typeface="Arial"/>
              </a:rPr>
              <a:t>‹#›</a:t>
            </a:fld>
            <a:endParaRPr sz="1400">
              <a:solidFill>
                <a:schemeClr val="dk1"/>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b99a7f9445_0_820: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3" name="Google Shape;603;g2b99a7f9445_0_820:notes"/>
          <p:cNvSpPr txBox="1"/>
          <p:nvPr>
            <p:ph idx="1" type="body"/>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Arial"/>
              <a:ea typeface="Arial"/>
              <a:cs typeface="Arial"/>
              <a:sym typeface="Arial"/>
            </a:endParaRPr>
          </a:p>
        </p:txBody>
      </p:sp>
      <p:sp>
        <p:nvSpPr>
          <p:cNvPr id="604" name="Google Shape;604;g2b99a7f9445_0_820:notes"/>
          <p:cNvSpPr txBox="1"/>
          <p:nvPr>
            <p:ph idx="12" type="sldNum"/>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fr" sz="1400">
                <a:solidFill>
                  <a:schemeClr val="dk1"/>
                </a:solidFill>
                <a:latin typeface="Arial"/>
                <a:ea typeface="Arial"/>
                <a:cs typeface="Arial"/>
                <a:sym typeface="Arial"/>
              </a:rPr>
              <a:t>‹#›</a:t>
            </a:fld>
            <a:endParaRPr sz="1400">
              <a:solidFill>
                <a:schemeClr val="dk1"/>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b99a7f9445_0_840: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24" name="Google Shape;624;g2b99a7f9445_0_840:notes"/>
          <p:cNvSpPr txBox="1"/>
          <p:nvPr>
            <p:ph idx="1" type="body"/>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Arial"/>
              <a:ea typeface="Arial"/>
              <a:cs typeface="Arial"/>
              <a:sym typeface="Arial"/>
            </a:endParaRPr>
          </a:p>
        </p:txBody>
      </p:sp>
      <p:sp>
        <p:nvSpPr>
          <p:cNvPr id="625" name="Google Shape;625;g2b99a7f9445_0_840:notes"/>
          <p:cNvSpPr txBox="1"/>
          <p:nvPr>
            <p:ph idx="12" type="sldNum"/>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fr" sz="1400">
                <a:solidFill>
                  <a:schemeClr val="dk1"/>
                </a:solidFill>
                <a:latin typeface="Arial"/>
                <a:ea typeface="Arial"/>
                <a:cs typeface="Arial"/>
                <a:sym typeface="Arial"/>
              </a:rPr>
              <a:t>‹#›</a:t>
            </a:fld>
            <a:endParaRPr sz="1400">
              <a:solidFill>
                <a:schemeClr val="dk1"/>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b99a7f9445_0_865: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50" name="Google Shape;650;g2b99a7f9445_0_865:notes"/>
          <p:cNvSpPr txBox="1"/>
          <p:nvPr>
            <p:ph idx="1" type="body"/>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Arial"/>
              <a:ea typeface="Arial"/>
              <a:cs typeface="Arial"/>
              <a:sym typeface="Arial"/>
            </a:endParaRPr>
          </a:p>
        </p:txBody>
      </p:sp>
      <p:sp>
        <p:nvSpPr>
          <p:cNvPr id="651" name="Google Shape;651;g2b99a7f9445_0_865:notes"/>
          <p:cNvSpPr txBox="1"/>
          <p:nvPr>
            <p:ph idx="12" type="sldNum"/>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fr" sz="1400">
                <a:solidFill>
                  <a:schemeClr val="dk1"/>
                </a:solidFill>
                <a:latin typeface="Arial"/>
                <a:ea typeface="Arial"/>
                <a:cs typeface="Arial"/>
                <a:sym typeface="Arial"/>
              </a:rPr>
              <a:t>‹#›</a:t>
            </a:fld>
            <a:endParaRPr sz="1400">
              <a:solidFill>
                <a:schemeClr val="dk1"/>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b99a7f9445_0_883: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69" name="Google Shape;669;g2b99a7f9445_0_883:notes"/>
          <p:cNvSpPr txBox="1"/>
          <p:nvPr>
            <p:ph idx="1" type="body"/>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Arial"/>
              <a:ea typeface="Arial"/>
              <a:cs typeface="Arial"/>
              <a:sym typeface="Arial"/>
            </a:endParaRPr>
          </a:p>
        </p:txBody>
      </p:sp>
      <p:sp>
        <p:nvSpPr>
          <p:cNvPr id="670" name="Google Shape;670;g2b99a7f9445_0_883:notes"/>
          <p:cNvSpPr txBox="1"/>
          <p:nvPr>
            <p:ph idx="12" type="sldNum"/>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fr" sz="1400">
                <a:solidFill>
                  <a:schemeClr val="dk1"/>
                </a:solidFill>
                <a:latin typeface="Arial"/>
                <a:ea typeface="Arial"/>
                <a:cs typeface="Arial"/>
                <a:sym typeface="Arial"/>
              </a:rPr>
              <a:t>‹#›</a:t>
            </a:fld>
            <a:endParaRPr sz="1400">
              <a:solidFill>
                <a:schemeClr val="dk1"/>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b99a7f9445_0_899: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86" name="Google Shape;686;g2b99a7f9445_0_899:notes"/>
          <p:cNvSpPr txBox="1"/>
          <p:nvPr>
            <p:ph idx="1" type="body"/>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Arial"/>
              <a:ea typeface="Arial"/>
              <a:cs typeface="Arial"/>
              <a:sym typeface="Arial"/>
            </a:endParaRPr>
          </a:p>
        </p:txBody>
      </p:sp>
      <p:sp>
        <p:nvSpPr>
          <p:cNvPr id="687" name="Google Shape;687;g2b99a7f9445_0_899:notes"/>
          <p:cNvSpPr txBox="1"/>
          <p:nvPr>
            <p:ph idx="12" type="sldNum"/>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fr" sz="1400">
                <a:solidFill>
                  <a:schemeClr val="dk1"/>
                </a:solidFill>
                <a:latin typeface="Arial"/>
                <a:ea typeface="Arial"/>
                <a:cs typeface="Arial"/>
                <a:sym typeface="Arial"/>
              </a:rPr>
              <a:t>‹#›</a:t>
            </a:fld>
            <a:endParaRPr sz="1400">
              <a:solidFill>
                <a:schemeClr val="dk1"/>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b99a7f9445_0_908: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96" name="Google Shape;696;g2b99a7f9445_0_908:notes"/>
          <p:cNvSpPr txBox="1"/>
          <p:nvPr>
            <p:ph idx="1" type="body"/>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Arial"/>
              <a:ea typeface="Arial"/>
              <a:cs typeface="Arial"/>
              <a:sym typeface="Arial"/>
            </a:endParaRPr>
          </a:p>
        </p:txBody>
      </p:sp>
      <p:sp>
        <p:nvSpPr>
          <p:cNvPr id="697" name="Google Shape;697;g2b99a7f9445_0_908:notes"/>
          <p:cNvSpPr txBox="1"/>
          <p:nvPr>
            <p:ph idx="12" type="sldNum"/>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fr" sz="1400">
                <a:solidFill>
                  <a:schemeClr val="dk1"/>
                </a:solidFill>
                <a:latin typeface="Arial"/>
                <a:ea typeface="Arial"/>
                <a:cs typeface="Arial"/>
                <a:sym typeface="Arial"/>
              </a:rPr>
              <a:t>‹#›</a:t>
            </a:fld>
            <a:endParaRPr sz="1400">
              <a:solidFill>
                <a:schemeClr val="dk1"/>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2b99a7f9445_0_920: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07" name="Google Shape;707;g2b99a7f9445_0_920:notes"/>
          <p:cNvSpPr txBox="1"/>
          <p:nvPr>
            <p:ph idx="1" type="body"/>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Arial"/>
              <a:ea typeface="Arial"/>
              <a:cs typeface="Arial"/>
              <a:sym typeface="Arial"/>
            </a:endParaRPr>
          </a:p>
        </p:txBody>
      </p:sp>
      <p:sp>
        <p:nvSpPr>
          <p:cNvPr id="708" name="Google Shape;708;g2b99a7f9445_0_920:notes"/>
          <p:cNvSpPr txBox="1"/>
          <p:nvPr>
            <p:ph idx="12" type="sldNum"/>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fr" sz="1400">
                <a:solidFill>
                  <a:schemeClr val="dk1"/>
                </a:solidFill>
                <a:latin typeface="Arial"/>
                <a:ea typeface="Arial"/>
                <a:cs typeface="Arial"/>
                <a:sym typeface="Arial"/>
              </a:rPr>
              <a:t>‹#›</a:t>
            </a:fld>
            <a:endParaRPr sz="1400">
              <a:solidFill>
                <a:schemeClr val="dk1"/>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2b99a7f9445_0_929: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17" name="Google Shape;717;g2b99a7f9445_0_929:notes"/>
          <p:cNvSpPr txBox="1"/>
          <p:nvPr>
            <p:ph idx="1" type="body"/>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Arial"/>
              <a:ea typeface="Arial"/>
              <a:cs typeface="Arial"/>
              <a:sym typeface="Arial"/>
            </a:endParaRPr>
          </a:p>
        </p:txBody>
      </p:sp>
      <p:sp>
        <p:nvSpPr>
          <p:cNvPr id="718" name="Google Shape;718;g2b99a7f9445_0_929:notes"/>
          <p:cNvSpPr txBox="1"/>
          <p:nvPr>
            <p:ph idx="12" type="sldNum"/>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fr" sz="1400">
                <a:solidFill>
                  <a:schemeClr val="dk1"/>
                </a:solidFill>
                <a:latin typeface="Arial"/>
                <a:ea typeface="Arial"/>
                <a:cs typeface="Arial"/>
                <a:sym typeface="Arial"/>
              </a:rPr>
              <a:t>‹#›</a:t>
            </a:fld>
            <a:endParaRPr sz="1400">
              <a:solidFill>
                <a:schemeClr val="dk1"/>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2b99a7f9445_0_943: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32" name="Google Shape;732;g2b99a7f9445_0_943:notes"/>
          <p:cNvSpPr txBox="1"/>
          <p:nvPr>
            <p:ph idx="1" type="body"/>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Arial"/>
              <a:ea typeface="Arial"/>
              <a:cs typeface="Arial"/>
              <a:sym typeface="Arial"/>
            </a:endParaRPr>
          </a:p>
        </p:txBody>
      </p:sp>
      <p:sp>
        <p:nvSpPr>
          <p:cNvPr id="733" name="Google Shape;733;g2b99a7f9445_0_943:notes"/>
          <p:cNvSpPr txBox="1"/>
          <p:nvPr>
            <p:ph idx="12" type="sldNum"/>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fr" sz="1400">
                <a:solidFill>
                  <a:schemeClr val="dk1"/>
                </a:solidFill>
                <a:latin typeface="Arial"/>
                <a:ea typeface="Arial"/>
                <a:cs typeface="Arial"/>
                <a:sym typeface="Arial"/>
              </a:rPr>
              <a:t>‹#›</a:t>
            </a:fld>
            <a:endParaRPr sz="1400">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b99a7f9445_0_459: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8" name="Google Shape;158;g2b99a7f9445_0_459:notes"/>
          <p:cNvSpPr txBox="1"/>
          <p:nvPr>
            <p:ph idx="1" type="body"/>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Arial"/>
              <a:ea typeface="Arial"/>
              <a:cs typeface="Arial"/>
              <a:sym typeface="Arial"/>
            </a:endParaRPr>
          </a:p>
        </p:txBody>
      </p:sp>
      <p:sp>
        <p:nvSpPr>
          <p:cNvPr id="159" name="Google Shape;159;g2b99a7f9445_0_459:notes"/>
          <p:cNvSpPr txBox="1"/>
          <p:nvPr>
            <p:ph idx="12" type="sldNum"/>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fr" sz="1400">
                <a:solidFill>
                  <a:schemeClr val="dk1"/>
                </a:solidFill>
                <a:latin typeface="Arial"/>
                <a:ea typeface="Arial"/>
                <a:cs typeface="Arial"/>
                <a:sym typeface="Arial"/>
              </a:rPr>
              <a:t>‹#›</a:t>
            </a:fld>
            <a:endParaRPr sz="1400">
              <a:solidFill>
                <a:schemeClr val="dk1"/>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b99a7f9445_0_960: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50" name="Google Shape;750;g2b99a7f9445_0_960:notes"/>
          <p:cNvSpPr txBox="1"/>
          <p:nvPr>
            <p:ph idx="1" type="body"/>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Arial"/>
              <a:ea typeface="Arial"/>
              <a:cs typeface="Arial"/>
              <a:sym typeface="Arial"/>
            </a:endParaRPr>
          </a:p>
        </p:txBody>
      </p:sp>
      <p:sp>
        <p:nvSpPr>
          <p:cNvPr id="751" name="Google Shape;751;g2b99a7f9445_0_960:notes"/>
          <p:cNvSpPr txBox="1"/>
          <p:nvPr>
            <p:ph idx="12" type="sldNum"/>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fr" sz="1400">
                <a:solidFill>
                  <a:schemeClr val="dk1"/>
                </a:solidFill>
                <a:latin typeface="Arial"/>
                <a:ea typeface="Arial"/>
                <a:cs typeface="Arial"/>
                <a:sym typeface="Arial"/>
              </a:rPr>
              <a:t>‹#›</a:t>
            </a:fld>
            <a:endParaRPr sz="1400">
              <a:solidFill>
                <a:schemeClr val="dk1"/>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2b99a7f9445_0_971: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62" name="Google Shape;762;g2b99a7f9445_0_971:notes"/>
          <p:cNvSpPr txBox="1"/>
          <p:nvPr>
            <p:ph idx="1" type="body"/>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Arial"/>
              <a:ea typeface="Arial"/>
              <a:cs typeface="Arial"/>
              <a:sym typeface="Arial"/>
            </a:endParaRPr>
          </a:p>
        </p:txBody>
      </p:sp>
      <p:sp>
        <p:nvSpPr>
          <p:cNvPr id="763" name="Google Shape;763;g2b99a7f9445_0_971:notes"/>
          <p:cNvSpPr txBox="1"/>
          <p:nvPr>
            <p:ph idx="12" type="sldNum"/>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fr" sz="1400">
                <a:solidFill>
                  <a:schemeClr val="dk1"/>
                </a:solidFill>
                <a:latin typeface="Arial"/>
                <a:ea typeface="Arial"/>
                <a:cs typeface="Arial"/>
                <a:sym typeface="Arial"/>
              </a:rPr>
              <a:t>‹#›</a:t>
            </a:fld>
            <a:endParaRPr sz="1400">
              <a:solidFill>
                <a:schemeClr val="dk1"/>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2b99a7f9445_0_989: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81" name="Google Shape;781;g2b99a7f9445_0_989:notes"/>
          <p:cNvSpPr txBox="1"/>
          <p:nvPr>
            <p:ph idx="1" type="body"/>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Arial"/>
              <a:ea typeface="Arial"/>
              <a:cs typeface="Arial"/>
              <a:sym typeface="Arial"/>
            </a:endParaRPr>
          </a:p>
        </p:txBody>
      </p:sp>
      <p:sp>
        <p:nvSpPr>
          <p:cNvPr id="782" name="Google Shape;782;g2b99a7f9445_0_989:notes"/>
          <p:cNvSpPr txBox="1"/>
          <p:nvPr>
            <p:ph idx="12" type="sldNum"/>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fr" sz="1400">
                <a:solidFill>
                  <a:schemeClr val="dk1"/>
                </a:solidFill>
                <a:latin typeface="Arial"/>
                <a:ea typeface="Arial"/>
                <a:cs typeface="Arial"/>
                <a:sym typeface="Arial"/>
              </a:rPr>
              <a:t>‹#›</a:t>
            </a:fld>
            <a:endParaRPr sz="1400">
              <a:solidFill>
                <a:schemeClr val="dk1"/>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2b99a7f9445_0_1013: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06" name="Google Shape;806;g2b99a7f9445_0_1013:notes"/>
          <p:cNvSpPr txBox="1"/>
          <p:nvPr>
            <p:ph idx="1" type="body"/>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Arial"/>
              <a:ea typeface="Arial"/>
              <a:cs typeface="Arial"/>
              <a:sym typeface="Arial"/>
            </a:endParaRPr>
          </a:p>
        </p:txBody>
      </p:sp>
      <p:sp>
        <p:nvSpPr>
          <p:cNvPr id="807" name="Google Shape;807;g2b99a7f9445_0_1013:notes"/>
          <p:cNvSpPr txBox="1"/>
          <p:nvPr>
            <p:ph idx="12" type="sldNum"/>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fr" sz="1400">
                <a:solidFill>
                  <a:schemeClr val="dk1"/>
                </a:solidFill>
                <a:latin typeface="Arial"/>
                <a:ea typeface="Arial"/>
                <a:cs typeface="Arial"/>
                <a:sym typeface="Arial"/>
              </a:rPr>
              <a:t>‹#›</a:t>
            </a:fld>
            <a:endParaRPr sz="1400">
              <a:solidFill>
                <a:schemeClr val="dk1"/>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2b99a7f9445_0_1027: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21" name="Google Shape;821;g2b99a7f9445_0_1027:notes"/>
          <p:cNvSpPr txBox="1"/>
          <p:nvPr>
            <p:ph idx="1" type="body"/>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Arial"/>
              <a:ea typeface="Arial"/>
              <a:cs typeface="Arial"/>
              <a:sym typeface="Arial"/>
            </a:endParaRPr>
          </a:p>
        </p:txBody>
      </p:sp>
      <p:sp>
        <p:nvSpPr>
          <p:cNvPr id="822" name="Google Shape;822;g2b99a7f9445_0_1027:notes"/>
          <p:cNvSpPr txBox="1"/>
          <p:nvPr>
            <p:ph idx="12" type="sldNum"/>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fr" sz="1400">
                <a:solidFill>
                  <a:schemeClr val="dk1"/>
                </a:solidFill>
                <a:latin typeface="Arial"/>
                <a:ea typeface="Arial"/>
                <a:cs typeface="Arial"/>
                <a:sym typeface="Arial"/>
              </a:rPr>
              <a:t>‹#›</a:t>
            </a:fld>
            <a:endParaRPr sz="1400">
              <a:solidFill>
                <a:schemeClr val="dk1"/>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2b99a7f9445_0_1047: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42" name="Google Shape;842;g2b99a7f9445_0_1047:notes"/>
          <p:cNvSpPr txBox="1"/>
          <p:nvPr>
            <p:ph idx="1" type="body"/>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Arial"/>
              <a:ea typeface="Arial"/>
              <a:cs typeface="Arial"/>
              <a:sym typeface="Arial"/>
            </a:endParaRPr>
          </a:p>
        </p:txBody>
      </p:sp>
      <p:sp>
        <p:nvSpPr>
          <p:cNvPr id="843" name="Google Shape;843;g2b99a7f9445_0_1047:notes"/>
          <p:cNvSpPr txBox="1"/>
          <p:nvPr>
            <p:ph idx="12" type="sldNum"/>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fr" sz="1400">
                <a:solidFill>
                  <a:schemeClr val="dk1"/>
                </a:solidFill>
                <a:latin typeface="Arial"/>
                <a:ea typeface="Arial"/>
                <a:cs typeface="Arial"/>
                <a:sym typeface="Arial"/>
              </a:rPr>
              <a:t>‹#›</a:t>
            </a:fld>
            <a:endParaRPr sz="1400">
              <a:solidFill>
                <a:schemeClr val="dk1"/>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2b99a7f9445_0_1075: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71" name="Google Shape;871;g2b99a7f9445_0_1075:notes"/>
          <p:cNvSpPr txBox="1"/>
          <p:nvPr>
            <p:ph idx="1" type="body"/>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Arial"/>
              <a:ea typeface="Arial"/>
              <a:cs typeface="Arial"/>
              <a:sym typeface="Arial"/>
            </a:endParaRPr>
          </a:p>
        </p:txBody>
      </p:sp>
      <p:sp>
        <p:nvSpPr>
          <p:cNvPr id="872" name="Google Shape;872;g2b99a7f9445_0_1075:notes"/>
          <p:cNvSpPr txBox="1"/>
          <p:nvPr>
            <p:ph idx="12" type="sldNum"/>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fr" sz="1400">
                <a:solidFill>
                  <a:schemeClr val="dk1"/>
                </a:solidFill>
                <a:latin typeface="Arial"/>
                <a:ea typeface="Arial"/>
                <a:cs typeface="Arial"/>
                <a:sym typeface="Arial"/>
              </a:rPr>
              <a:t>‹#›</a:t>
            </a:fld>
            <a:endParaRPr sz="1400">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b99a7f9445_0_478: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8" name="Google Shape;178;g2b99a7f9445_0_478:notes"/>
          <p:cNvSpPr txBox="1"/>
          <p:nvPr>
            <p:ph idx="1" type="body"/>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Arial"/>
              <a:ea typeface="Arial"/>
              <a:cs typeface="Arial"/>
              <a:sym typeface="Arial"/>
            </a:endParaRPr>
          </a:p>
        </p:txBody>
      </p:sp>
      <p:sp>
        <p:nvSpPr>
          <p:cNvPr id="179" name="Google Shape;179;g2b99a7f9445_0_478:notes"/>
          <p:cNvSpPr txBox="1"/>
          <p:nvPr>
            <p:ph idx="12" type="sldNum"/>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fr" sz="1400">
                <a:solidFill>
                  <a:schemeClr val="dk1"/>
                </a:solidFill>
                <a:latin typeface="Arial"/>
                <a:ea typeface="Arial"/>
                <a:cs typeface="Arial"/>
                <a:sym typeface="Arial"/>
              </a:rPr>
              <a:t>‹#›</a:t>
            </a:fld>
            <a:endParaRPr sz="1400">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b99a7f9445_0_494: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5" name="Google Shape;195;g2b99a7f9445_0_494:notes"/>
          <p:cNvSpPr txBox="1"/>
          <p:nvPr>
            <p:ph idx="1" type="body"/>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Arial"/>
              <a:ea typeface="Arial"/>
              <a:cs typeface="Arial"/>
              <a:sym typeface="Arial"/>
            </a:endParaRPr>
          </a:p>
        </p:txBody>
      </p:sp>
      <p:sp>
        <p:nvSpPr>
          <p:cNvPr id="196" name="Google Shape;196;g2b99a7f9445_0_494:notes"/>
          <p:cNvSpPr txBox="1"/>
          <p:nvPr>
            <p:ph idx="12" type="sldNum"/>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fr" sz="1400">
                <a:solidFill>
                  <a:schemeClr val="dk1"/>
                </a:solidFill>
                <a:latin typeface="Arial"/>
                <a:ea typeface="Arial"/>
                <a:cs typeface="Arial"/>
                <a:sym typeface="Arial"/>
              </a:rPr>
              <a:t>‹#›</a:t>
            </a:fld>
            <a:endParaRPr sz="1400">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b99a7f9445_0_513: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5" name="Google Shape;215;g2b99a7f9445_0_513:notes"/>
          <p:cNvSpPr txBox="1"/>
          <p:nvPr>
            <p:ph idx="1" type="body"/>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Arial"/>
              <a:ea typeface="Arial"/>
              <a:cs typeface="Arial"/>
              <a:sym typeface="Arial"/>
            </a:endParaRPr>
          </a:p>
        </p:txBody>
      </p:sp>
      <p:sp>
        <p:nvSpPr>
          <p:cNvPr id="216" name="Google Shape;216;g2b99a7f9445_0_513:notes"/>
          <p:cNvSpPr txBox="1"/>
          <p:nvPr>
            <p:ph idx="12" type="sldNum"/>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fr" sz="1400">
                <a:solidFill>
                  <a:schemeClr val="dk1"/>
                </a:solidFill>
                <a:latin typeface="Arial"/>
                <a:ea typeface="Arial"/>
                <a:cs typeface="Arial"/>
                <a:sym typeface="Arial"/>
              </a:rPr>
              <a:t>‹#›</a:t>
            </a:fld>
            <a:endParaRPr sz="1400">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b99a7f9445_0_534: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7" name="Google Shape;237;g2b99a7f9445_0_534:notes"/>
          <p:cNvSpPr txBox="1"/>
          <p:nvPr>
            <p:ph idx="1" type="body"/>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Arial"/>
              <a:ea typeface="Arial"/>
              <a:cs typeface="Arial"/>
              <a:sym typeface="Arial"/>
            </a:endParaRPr>
          </a:p>
        </p:txBody>
      </p:sp>
      <p:sp>
        <p:nvSpPr>
          <p:cNvPr id="238" name="Google Shape;238;g2b99a7f9445_0_534:notes"/>
          <p:cNvSpPr txBox="1"/>
          <p:nvPr>
            <p:ph idx="12" type="sldNum"/>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fr" sz="1400">
                <a:solidFill>
                  <a:schemeClr val="dk1"/>
                </a:solidFill>
                <a:latin typeface="Arial"/>
                <a:ea typeface="Arial"/>
                <a:cs typeface="Arial"/>
                <a:sym typeface="Arial"/>
              </a:rPr>
              <a:t>‹#›</a:t>
            </a:fld>
            <a:endParaRPr sz="1400">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b99a7f9445_0_555: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9" name="Google Shape;259;g2b99a7f9445_0_555:notes"/>
          <p:cNvSpPr txBox="1"/>
          <p:nvPr>
            <p:ph idx="1" type="body"/>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Arial"/>
              <a:ea typeface="Arial"/>
              <a:cs typeface="Arial"/>
              <a:sym typeface="Arial"/>
            </a:endParaRPr>
          </a:p>
        </p:txBody>
      </p:sp>
      <p:sp>
        <p:nvSpPr>
          <p:cNvPr id="260" name="Google Shape;260;g2b99a7f9445_0_555:notes"/>
          <p:cNvSpPr txBox="1"/>
          <p:nvPr>
            <p:ph idx="12" type="sldNum"/>
          </p:nvPr>
        </p:nvSpPr>
        <p:spPr>
          <a:xfrm>
            <a:off x="0" y="0"/>
            <a:ext cx="24999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fr" sz="1400">
                <a:solidFill>
                  <a:schemeClr val="dk1"/>
                </a:solidFill>
                <a:latin typeface="Arial"/>
                <a:ea typeface="Arial"/>
                <a:cs typeface="Arial"/>
                <a:sym typeface="Arial"/>
              </a:rPr>
              <a:t>‹#›</a:t>
            </a:fld>
            <a:endParaRPr sz="1400">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131" name="Shape 13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0" name="Shape 13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9.png"/><Relationship Id="rId5" Type="http://schemas.openxmlformats.org/officeDocument/2006/relationships/image" Target="../media/image29.png"/><Relationship Id="rId6"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22.png"/><Relationship Id="rId5" Type="http://schemas.openxmlformats.org/officeDocument/2006/relationships/image" Target="../media/image21.png"/><Relationship Id="rId6"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6.png"/><Relationship Id="rId5" Type="http://schemas.openxmlformats.org/officeDocument/2006/relationships/image" Target="../media/image28.png"/><Relationship Id="rId6"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25.png"/><Relationship Id="rId5" Type="http://schemas.openxmlformats.org/officeDocument/2006/relationships/image" Target="../media/image35.png"/><Relationship Id="rId6" Type="http://schemas.openxmlformats.org/officeDocument/2006/relationships/image" Target="../media/image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31.png"/><Relationship Id="rId5" Type="http://schemas.openxmlformats.org/officeDocument/2006/relationships/image" Target="../media/image34.png"/><Relationship Id="rId6"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46.png"/><Relationship Id="rId5" Type="http://schemas.openxmlformats.org/officeDocument/2006/relationships/image" Target="../media/image42.png"/><Relationship Id="rId6" Type="http://schemas.openxmlformats.org/officeDocument/2006/relationships/image" Target="../media/image39.png"/><Relationship Id="rId7" Type="http://schemas.openxmlformats.org/officeDocument/2006/relationships/image" Target="../media/image5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6.png"/><Relationship Id="rId4" Type="http://schemas.openxmlformats.org/officeDocument/2006/relationships/image" Target="../media/image44.png"/><Relationship Id="rId5" Type="http://schemas.openxmlformats.org/officeDocument/2006/relationships/image" Target="../media/image53.png"/><Relationship Id="rId6" Type="http://schemas.openxmlformats.org/officeDocument/2006/relationships/image" Target="../media/image5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3.png"/><Relationship Id="rId4" Type="http://schemas.openxmlformats.org/officeDocument/2006/relationships/image" Target="../media/image49.png"/><Relationship Id="rId5" Type="http://schemas.openxmlformats.org/officeDocument/2006/relationships/image" Target="../media/image54.png"/><Relationship Id="rId6"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62.jpg"/><Relationship Id="rId4" Type="http://schemas.openxmlformats.org/officeDocument/2006/relationships/hyperlink" Target="https://www.rollingstone.fr/" TargetMode="External"/><Relationship Id="rId5" Type="http://schemas.openxmlformats.org/officeDocument/2006/relationships/image" Target="../media/image6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5.png"/><Relationship Id="rId4" Type="http://schemas.openxmlformats.org/officeDocument/2006/relationships/image" Target="../media/image65.png"/><Relationship Id="rId5" Type="http://schemas.openxmlformats.org/officeDocument/2006/relationships/image" Target="../media/image58.png"/><Relationship Id="rId6" Type="http://schemas.openxmlformats.org/officeDocument/2006/relationships/image" Target="../media/image6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5.png"/><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5.png"/><Relationship Id="rId4" Type="http://schemas.openxmlformats.org/officeDocument/2006/relationships/image" Target="../media/image68.png"/><Relationship Id="rId5" Type="http://schemas.openxmlformats.org/officeDocument/2006/relationships/image" Target="../media/image6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5.png"/><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5.png"/><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5.png"/><Relationship Id="rId4" Type="http://schemas.openxmlformats.org/officeDocument/2006/relationships/image" Target="../media/image7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5.png"/><Relationship Id="rId4" Type="http://schemas.openxmlformats.org/officeDocument/2006/relationships/image" Target="../media/image73.png"/><Relationship Id="rId5" Type="http://schemas.openxmlformats.org/officeDocument/2006/relationships/image" Target="../media/image75.png"/><Relationship Id="rId6" Type="http://schemas.openxmlformats.org/officeDocument/2006/relationships/image" Target="../media/image7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5.png"/><Relationship Id="rId5" Type="http://schemas.openxmlformats.org/officeDocument/2006/relationships/image" Target="../media/image9.png"/><Relationship Id="rId6"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5.png"/><Relationship Id="rId4" Type="http://schemas.openxmlformats.org/officeDocument/2006/relationships/image" Target="../media/image7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5.png"/><Relationship Id="rId4" Type="http://schemas.openxmlformats.org/officeDocument/2006/relationships/image" Target="../media/image7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5.png"/><Relationship Id="rId4" Type="http://schemas.openxmlformats.org/officeDocument/2006/relationships/image" Target="../media/image77.png"/><Relationship Id="rId5" Type="http://schemas.openxmlformats.org/officeDocument/2006/relationships/image" Target="../media/image80.png"/><Relationship Id="rId6" Type="http://schemas.openxmlformats.org/officeDocument/2006/relationships/image" Target="../media/image8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5.png"/><Relationship Id="rId4" Type="http://schemas.openxmlformats.org/officeDocument/2006/relationships/image" Target="../media/image8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5.png"/><Relationship Id="rId4" Type="http://schemas.openxmlformats.org/officeDocument/2006/relationships/image" Target="../media/image8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png"/><Relationship Id="rId9" Type="http://schemas.openxmlformats.org/officeDocument/2006/relationships/image" Target="../media/image3.png"/><Relationship Id="rId5" Type="http://schemas.openxmlformats.org/officeDocument/2006/relationships/image" Target="../media/image14.png"/><Relationship Id="rId6" Type="http://schemas.openxmlformats.org/officeDocument/2006/relationships/image" Target="../media/image6.png"/><Relationship Id="rId7" Type="http://schemas.openxmlformats.org/officeDocument/2006/relationships/image" Target="../media/image18.png"/><Relationship Id="rId8"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24.png"/><Relationship Id="rId6" Type="http://schemas.openxmlformats.org/officeDocument/2006/relationships/image" Target="../media/image17.png"/><Relationship Id="rId7"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30.png"/><Relationship Id="rId5" Type="http://schemas.openxmlformats.org/officeDocument/2006/relationships/image" Target="../media/image32.png"/><Relationship Id="rId6"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5"/>
          <p:cNvSpPr txBox="1"/>
          <p:nvPr>
            <p:ph type="ctrTitle"/>
          </p:nvPr>
        </p:nvSpPr>
        <p:spPr>
          <a:xfrm>
            <a:off x="3537150" y="1578400"/>
            <a:ext cx="5017500" cy="157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Cours 2 - Modélisation et Architecture des SII</a:t>
            </a:r>
            <a:endParaRPr/>
          </a:p>
        </p:txBody>
      </p:sp>
      <p:sp>
        <p:nvSpPr>
          <p:cNvPr id="137" name="Google Shape;137;p15"/>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fr"/>
              <a:t>Un cours de Yann Fornier</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descr="preencoded.png" id="277" name="Google Shape;277;p2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78" name="Google Shape;278;p24"/>
          <p:cNvSpPr/>
          <p:nvPr/>
        </p:nvSpPr>
        <p:spPr>
          <a:xfrm>
            <a:off x="0" y="0"/>
            <a:ext cx="9144000" cy="5144700"/>
          </a:xfrm>
          <a:prstGeom prst="rect">
            <a:avLst/>
          </a:prstGeom>
          <a:solidFill>
            <a:srgbClr val="FFFFFF">
              <a:alpha val="74900"/>
            </a:srgbClr>
          </a:solidFill>
          <a:ln cap="flat" cmpd="sng" w="12125">
            <a:solidFill>
              <a:srgbClr val="FFFFFF">
                <a:alpha val="63919"/>
              </a:srgbClr>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279" name="Google Shape;279;p24"/>
          <p:cNvSpPr/>
          <p:nvPr/>
        </p:nvSpPr>
        <p:spPr>
          <a:xfrm>
            <a:off x="1673572" y="335533"/>
            <a:ext cx="5796900" cy="762600"/>
          </a:xfrm>
          <a:prstGeom prst="rect">
            <a:avLst/>
          </a:prstGeom>
          <a:noFill/>
          <a:ln>
            <a:noFill/>
          </a:ln>
        </p:spPr>
        <p:txBody>
          <a:bodyPr anchorCtr="0" anchor="t" bIns="28575" lIns="57150" spcFirstLastPara="1" rIns="57150" wrap="square" tIns="28575">
            <a:noAutofit/>
          </a:bodyPr>
          <a:lstStyle/>
          <a:p>
            <a:pPr indent="0" lvl="0" marL="0" marR="0" rtl="0" algn="l">
              <a:lnSpc>
                <a:spcPct val="125032"/>
              </a:lnSpc>
              <a:spcBef>
                <a:spcPts val="0"/>
              </a:spcBef>
              <a:spcAft>
                <a:spcPts val="0"/>
              </a:spcAft>
              <a:buClr>
                <a:srgbClr val="312F2B"/>
              </a:buClr>
              <a:buSzPts val="2400"/>
              <a:buFont typeface="Gelasio"/>
              <a:buNone/>
            </a:pPr>
            <a:r>
              <a:rPr lang="fr" sz="2400">
                <a:solidFill>
                  <a:srgbClr val="312F2B"/>
                </a:solidFill>
                <a:latin typeface="Gelasio"/>
                <a:ea typeface="Gelasio"/>
                <a:cs typeface="Gelasio"/>
                <a:sym typeface="Gelasio"/>
              </a:rPr>
              <a:t>1.b.3 CRM : Customer Relationship Management</a:t>
            </a:r>
            <a:endParaRPr sz="2400">
              <a:solidFill>
                <a:schemeClr val="dk1"/>
              </a:solidFill>
              <a:latin typeface="Calibri"/>
              <a:ea typeface="Calibri"/>
              <a:cs typeface="Calibri"/>
              <a:sym typeface="Calibri"/>
            </a:endParaRPr>
          </a:p>
        </p:txBody>
      </p:sp>
      <p:sp>
        <p:nvSpPr>
          <p:cNvPr id="280" name="Google Shape;280;p24"/>
          <p:cNvSpPr/>
          <p:nvPr/>
        </p:nvSpPr>
        <p:spPr>
          <a:xfrm>
            <a:off x="1673572" y="1342281"/>
            <a:ext cx="5796900" cy="976200"/>
          </a:xfrm>
          <a:prstGeom prst="rect">
            <a:avLst/>
          </a:prstGeom>
          <a:noFill/>
          <a:ln>
            <a:noFill/>
          </a:ln>
        </p:spPr>
        <p:txBody>
          <a:bodyPr anchorCtr="0" anchor="t" bIns="28575" lIns="57150" spcFirstLastPara="1" rIns="57150" wrap="square" tIns="28575">
            <a:noAutofit/>
          </a:bodyPr>
          <a:lstStyle/>
          <a:p>
            <a:pPr indent="0" lvl="0" marL="0" marR="0" rtl="0" algn="l">
              <a:lnSpc>
                <a:spcPct val="160052"/>
              </a:lnSpc>
              <a:spcBef>
                <a:spcPts val="0"/>
              </a:spcBef>
              <a:spcAft>
                <a:spcPts val="0"/>
              </a:spcAft>
              <a:buClr>
                <a:srgbClr val="272525"/>
              </a:buClr>
              <a:buSzPts val="1000"/>
              <a:buFont typeface="Lato"/>
              <a:buNone/>
            </a:pPr>
            <a:r>
              <a:rPr lang="fr" sz="1000">
                <a:solidFill>
                  <a:srgbClr val="272525"/>
                </a:solidFill>
                <a:latin typeface="Lato"/>
                <a:ea typeface="Lato"/>
                <a:cs typeface="Lato"/>
                <a:sym typeface="Lato"/>
              </a:rPr>
              <a:t>Les logiciels de CRM (Customer Relationship Management) peuvent vous aider à gérer vos relations avec les clients, à améliorer votre service client et à augmenter vos ventes. Ils vous permettent de suivre les interactions avec les clients, de collecter des données sur leurs préférences et de personnaliser vos communications pour mieux répondre à leurs besoins. Avec un logiciel de CRM efficace, vous pouvez améliorer l'expérience client et fidéliser votre clientèle.</a:t>
            </a:r>
            <a:endParaRPr sz="1000">
              <a:solidFill>
                <a:schemeClr val="dk1"/>
              </a:solidFill>
              <a:latin typeface="Calibri"/>
              <a:ea typeface="Calibri"/>
              <a:cs typeface="Calibri"/>
              <a:sym typeface="Calibri"/>
            </a:endParaRPr>
          </a:p>
        </p:txBody>
      </p:sp>
      <p:pic>
        <p:nvPicPr>
          <p:cNvPr descr="preencoded.png" id="281" name="Google Shape;281;p24"/>
          <p:cNvPicPr preferRelativeResize="0"/>
          <p:nvPr/>
        </p:nvPicPr>
        <p:blipFill rotWithShape="1">
          <a:blip r:embed="rId4">
            <a:alphaModFix/>
          </a:blip>
          <a:srcRect b="0" l="0" r="0" t="0"/>
          <a:stretch/>
        </p:blipFill>
        <p:spPr>
          <a:xfrm>
            <a:off x="1673572" y="2608213"/>
            <a:ext cx="1810271" cy="1810271"/>
          </a:xfrm>
          <a:prstGeom prst="rect">
            <a:avLst/>
          </a:prstGeom>
          <a:noFill/>
          <a:ln>
            <a:noFill/>
          </a:ln>
        </p:spPr>
      </p:pic>
      <p:sp>
        <p:nvSpPr>
          <p:cNvPr id="282" name="Google Shape;282;p24"/>
          <p:cNvSpPr/>
          <p:nvPr/>
        </p:nvSpPr>
        <p:spPr>
          <a:xfrm>
            <a:off x="1673572" y="4570958"/>
            <a:ext cx="1810200" cy="390600"/>
          </a:xfrm>
          <a:prstGeom prst="rect">
            <a:avLst/>
          </a:prstGeom>
          <a:noFill/>
          <a:ln>
            <a:noFill/>
          </a:ln>
        </p:spPr>
        <p:txBody>
          <a:bodyPr anchorCtr="0" anchor="t" bIns="28575" lIns="57150" spcFirstLastPara="1" rIns="57150" wrap="square" tIns="28575">
            <a:noAutofit/>
          </a:bodyPr>
          <a:lstStyle/>
          <a:p>
            <a:pPr indent="0" lvl="0" marL="0" marR="0" rtl="0" algn="ctr">
              <a:lnSpc>
                <a:spcPct val="160052"/>
              </a:lnSpc>
              <a:spcBef>
                <a:spcPts val="0"/>
              </a:spcBef>
              <a:spcAft>
                <a:spcPts val="0"/>
              </a:spcAft>
              <a:buClr>
                <a:srgbClr val="272525"/>
              </a:buClr>
              <a:buSzPts val="1000"/>
              <a:buFont typeface="Lato"/>
              <a:buNone/>
            </a:pPr>
            <a:r>
              <a:rPr lang="fr" sz="1000">
                <a:solidFill>
                  <a:srgbClr val="272525"/>
                </a:solidFill>
                <a:latin typeface="Lato"/>
                <a:ea typeface="Lato"/>
                <a:cs typeface="Lato"/>
                <a:sym typeface="Lato"/>
              </a:rPr>
              <a:t>Gérez vos relations avec les clients avec un logiciel de CRM</a:t>
            </a:r>
            <a:endParaRPr sz="1000">
              <a:solidFill>
                <a:schemeClr val="dk1"/>
              </a:solidFill>
              <a:latin typeface="Calibri"/>
              <a:ea typeface="Calibri"/>
              <a:cs typeface="Calibri"/>
              <a:sym typeface="Calibri"/>
            </a:endParaRPr>
          </a:p>
        </p:txBody>
      </p:sp>
      <p:pic>
        <p:nvPicPr>
          <p:cNvPr descr="preencoded.png" id="283" name="Google Shape;283;p24"/>
          <p:cNvPicPr preferRelativeResize="0"/>
          <p:nvPr/>
        </p:nvPicPr>
        <p:blipFill rotWithShape="1">
          <a:blip r:embed="rId5">
            <a:alphaModFix/>
          </a:blip>
          <a:srcRect b="0" l="0" r="0" t="0"/>
          <a:stretch/>
        </p:blipFill>
        <p:spPr>
          <a:xfrm>
            <a:off x="3666827" y="2608213"/>
            <a:ext cx="1810271" cy="1810271"/>
          </a:xfrm>
          <a:prstGeom prst="rect">
            <a:avLst/>
          </a:prstGeom>
          <a:noFill/>
          <a:ln>
            <a:noFill/>
          </a:ln>
        </p:spPr>
      </p:pic>
      <p:sp>
        <p:nvSpPr>
          <p:cNvPr id="284" name="Google Shape;284;p24"/>
          <p:cNvSpPr/>
          <p:nvPr/>
        </p:nvSpPr>
        <p:spPr>
          <a:xfrm>
            <a:off x="3666828" y="4570958"/>
            <a:ext cx="1810200" cy="390600"/>
          </a:xfrm>
          <a:prstGeom prst="rect">
            <a:avLst/>
          </a:prstGeom>
          <a:noFill/>
          <a:ln>
            <a:noFill/>
          </a:ln>
        </p:spPr>
        <p:txBody>
          <a:bodyPr anchorCtr="0" anchor="t" bIns="28575" lIns="57150" spcFirstLastPara="1" rIns="57150" wrap="square" tIns="28575">
            <a:noAutofit/>
          </a:bodyPr>
          <a:lstStyle/>
          <a:p>
            <a:pPr indent="0" lvl="0" marL="0" marR="0" rtl="0" algn="ctr">
              <a:lnSpc>
                <a:spcPct val="160052"/>
              </a:lnSpc>
              <a:spcBef>
                <a:spcPts val="0"/>
              </a:spcBef>
              <a:spcAft>
                <a:spcPts val="0"/>
              </a:spcAft>
              <a:buClr>
                <a:srgbClr val="272525"/>
              </a:buClr>
              <a:buSzPts val="1000"/>
              <a:buFont typeface="Lato"/>
              <a:buNone/>
            </a:pPr>
            <a:r>
              <a:rPr lang="fr" sz="1000">
                <a:solidFill>
                  <a:srgbClr val="272525"/>
                </a:solidFill>
                <a:latin typeface="Lato"/>
                <a:ea typeface="Lato"/>
                <a:cs typeface="Lato"/>
                <a:sym typeface="Lato"/>
              </a:rPr>
              <a:t>Améliorez votre service client avec un logiciel de CRM</a:t>
            </a:r>
            <a:endParaRPr sz="1000">
              <a:solidFill>
                <a:schemeClr val="dk1"/>
              </a:solidFill>
              <a:latin typeface="Calibri"/>
              <a:ea typeface="Calibri"/>
              <a:cs typeface="Calibri"/>
              <a:sym typeface="Calibri"/>
            </a:endParaRPr>
          </a:p>
        </p:txBody>
      </p:sp>
      <p:pic>
        <p:nvPicPr>
          <p:cNvPr descr="preencoded.png" id="285" name="Google Shape;285;p24"/>
          <p:cNvPicPr preferRelativeResize="0"/>
          <p:nvPr/>
        </p:nvPicPr>
        <p:blipFill rotWithShape="1">
          <a:blip r:embed="rId6">
            <a:alphaModFix/>
          </a:blip>
          <a:srcRect b="0" l="0" r="0" t="0"/>
          <a:stretch/>
        </p:blipFill>
        <p:spPr>
          <a:xfrm>
            <a:off x="5660083" y="2608213"/>
            <a:ext cx="1810271" cy="1810271"/>
          </a:xfrm>
          <a:prstGeom prst="rect">
            <a:avLst/>
          </a:prstGeom>
          <a:noFill/>
          <a:ln>
            <a:noFill/>
          </a:ln>
        </p:spPr>
      </p:pic>
      <p:sp>
        <p:nvSpPr>
          <p:cNvPr id="286" name="Google Shape;286;p24"/>
          <p:cNvSpPr/>
          <p:nvPr/>
        </p:nvSpPr>
        <p:spPr>
          <a:xfrm>
            <a:off x="5660083" y="4570958"/>
            <a:ext cx="1810200" cy="390600"/>
          </a:xfrm>
          <a:prstGeom prst="rect">
            <a:avLst/>
          </a:prstGeom>
          <a:noFill/>
          <a:ln>
            <a:noFill/>
          </a:ln>
        </p:spPr>
        <p:txBody>
          <a:bodyPr anchorCtr="0" anchor="t" bIns="28575" lIns="57150" spcFirstLastPara="1" rIns="57150" wrap="square" tIns="28575">
            <a:noAutofit/>
          </a:bodyPr>
          <a:lstStyle/>
          <a:p>
            <a:pPr indent="0" lvl="0" marL="0" marR="0" rtl="0" algn="ctr">
              <a:lnSpc>
                <a:spcPct val="160052"/>
              </a:lnSpc>
              <a:spcBef>
                <a:spcPts val="0"/>
              </a:spcBef>
              <a:spcAft>
                <a:spcPts val="0"/>
              </a:spcAft>
              <a:buClr>
                <a:srgbClr val="272525"/>
              </a:buClr>
              <a:buSzPts val="1000"/>
              <a:buFont typeface="Lato"/>
              <a:buNone/>
            </a:pPr>
            <a:r>
              <a:rPr lang="fr" sz="1000">
                <a:solidFill>
                  <a:srgbClr val="272525"/>
                </a:solidFill>
                <a:latin typeface="Lato"/>
                <a:ea typeface="Lato"/>
                <a:cs typeface="Lato"/>
                <a:sym typeface="Lato"/>
              </a:rPr>
              <a:t>Augmentez vos ventes avec un logiciel de CRM</a:t>
            </a:r>
            <a:endParaRPr sz="10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descr="preencoded.png" id="292" name="Google Shape;292;p2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93" name="Google Shape;293;p25"/>
          <p:cNvSpPr/>
          <p:nvPr/>
        </p:nvSpPr>
        <p:spPr>
          <a:xfrm>
            <a:off x="0" y="0"/>
            <a:ext cx="9144000" cy="5144700"/>
          </a:xfrm>
          <a:prstGeom prst="rect">
            <a:avLst/>
          </a:prstGeom>
          <a:solidFill>
            <a:srgbClr val="FFFFFF">
              <a:alpha val="74900"/>
            </a:srgbClr>
          </a:solidFill>
          <a:ln cap="flat" cmpd="sng" w="12125">
            <a:solidFill>
              <a:srgbClr val="FFFFFF">
                <a:alpha val="63919"/>
              </a:srgbClr>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294" name="Google Shape;294;p25"/>
          <p:cNvSpPr/>
          <p:nvPr/>
        </p:nvSpPr>
        <p:spPr>
          <a:xfrm>
            <a:off x="1673572" y="335533"/>
            <a:ext cx="5796900" cy="762600"/>
          </a:xfrm>
          <a:prstGeom prst="rect">
            <a:avLst/>
          </a:prstGeom>
          <a:noFill/>
          <a:ln>
            <a:noFill/>
          </a:ln>
        </p:spPr>
        <p:txBody>
          <a:bodyPr anchorCtr="0" anchor="t" bIns="28575" lIns="57150" spcFirstLastPara="1" rIns="57150" wrap="square" tIns="28575">
            <a:noAutofit/>
          </a:bodyPr>
          <a:lstStyle/>
          <a:p>
            <a:pPr indent="0" lvl="0" marL="0" marR="0" rtl="0" algn="l">
              <a:lnSpc>
                <a:spcPct val="125032"/>
              </a:lnSpc>
              <a:spcBef>
                <a:spcPts val="0"/>
              </a:spcBef>
              <a:spcAft>
                <a:spcPts val="0"/>
              </a:spcAft>
              <a:buClr>
                <a:srgbClr val="312F2B"/>
              </a:buClr>
              <a:buSzPts val="2400"/>
              <a:buFont typeface="Gelasio"/>
              <a:buNone/>
            </a:pPr>
            <a:r>
              <a:rPr lang="fr" sz="2400">
                <a:solidFill>
                  <a:srgbClr val="312F2B"/>
                </a:solidFill>
                <a:latin typeface="Gelasio"/>
                <a:ea typeface="Gelasio"/>
                <a:cs typeface="Gelasio"/>
                <a:sym typeface="Gelasio"/>
              </a:rPr>
              <a:t>1.b.4 CAO : Conception Assistée par Ordinateur</a:t>
            </a:r>
            <a:endParaRPr sz="2400">
              <a:solidFill>
                <a:schemeClr val="dk1"/>
              </a:solidFill>
              <a:latin typeface="Calibri"/>
              <a:ea typeface="Calibri"/>
              <a:cs typeface="Calibri"/>
              <a:sym typeface="Calibri"/>
            </a:endParaRPr>
          </a:p>
        </p:txBody>
      </p:sp>
      <p:sp>
        <p:nvSpPr>
          <p:cNvPr id="295" name="Google Shape;295;p25"/>
          <p:cNvSpPr/>
          <p:nvPr/>
        </p:nvSpPr>
        <p:spPr>
          <a:xfrm>
            <a:off x="1673572" y="1342281"/>
            <a:ext cx="5796900" cy="781200"/>
          </a:xfrm>
          <a:prstGeom prst="rect">
            <a:avLst/>
          </a:prstGeom>
          <a:noFill/>
          <a:ln>
            <a:noFill/>
          </a:ln>
        </p:spPr>
        <p:txBody>
          <a:bodyPr anchorCtr="0" anchor="t" bIns="28575" lIns="57150" spcFirstLastPara="1" rIns="57150" wrap="square" tIns="28575">
            <a:noAutofit/>
          </a:bodyPr>
          <a:lstStyle/>
          <a:p>
            <a:pPr indent="0" lvl="0" marL="0" marR="0" rtl="0" algn="l">
              <a:lnSpc>
                <a:spcPct val="160052"/>
              </a:lnSpc>
              <a:spcBef>
                <a:spcPts val="0"/>
              </a:spcBef>
              <a:spcAft>
                <a:spcPts val="0"/>
              </a:spcAft>
              <a:buClr>
                <a:srgbClr val="272525"/>
              </a:buClr>
              <a:buSzPts val="1000"/>
              <a:buFont typeface="Lato"/>
              <a:buNone/>
            </a:pPr>
            <a:r>
              <a:rPr lang="fr" sz="1000">
                <a:solidFill>
                  <a:srgbClr val="272525"/>
                </a:solidFill>
                <a:latin typeface="Lato"/>
                <a:ea typeface="Lato"/>
                <a:cs typeface="Lato"/>
                <a:sym typeface="Lato"/>
              </a:rPr>
              <a:t>Les logiciels de CAO peuvent vous aider à concevoir des produits de manière plus efficace et à améliorer la qualité de vos produits. Ils vous permettent de créer des modèles 2D et 3D précis, de réaliser des simulations et d'optimiser les processus de conception. Avec un logiciel de CAO efficace, vous pouvez réduire les coûts de développement et améliorer la satisfaction des clients.</a:t>
            </a:r>
            <a:endParaRPr sz="1000">
              <a:solidFill>
                <a:schemeClr val="dk1"/>
              </a:solidFill>
              <a:latin typeface="Calibri"/>
              <a:ea typeface="Calibri"/>
              <a:cs typeface="Calibri"/>
              <a:sym typeface="Calibri"/>
            </a:endParaRPr>
          </a:p>
        </p:txBody>
      </p:sp>
      <p:pic>
        <p:nvPicPr>
          <p:cNvPr descr="preencoded.png" id="296" name="Google Shape;296;p25"/>
          <p:cNvPicPr preferRelativeResize="0"/>
          <p:nvPr/>
        </p:nvPicPr>
        <p:blipFill rotWithShape="1">
          <a:blip r:embed="rId4">
            <a:alphaModFix/>
          </a:blip>
          <a:srcRect b="0" l="0" r="0" t="0"/>
          <a:stretch/>
        </p:blipFill>
        <p:spPr>
          <a:xfrm>
            <a:off x="1673572" y="2412951"/>
            <a:ext cx="1810271" cy="1810271"/>
          </a:xfrm>
          <a:prstGeom prst="rect">
            <a:avLst/>
          </a:prstGeom>
          <a:noFill/>
          <a:ln>
            <a:noFill/>
          </a:ln>
        </p:spPr>
      </p:pic>
      <p:sp>
        <p:nvSpPr>
          <p:cNvPr id="297" name="Google Shape;297;p25"/>
          <p:cNvSpPr/>
          <p:nvPr/>
        </p:nvSpPr>
        <p:spPr>
          <a:xfrm>
            <a:off x="1673572" y="4375696"/>
            <a:ext cx="1810200" cy="585900"/>
          </a:xfrm>
          <a:prstGeom prst="rect">
            <a:avLst/>
          </a:prstGeom>
          <a:noFill/>
          <a:ln>
            <a:noFill/>
          </a:ln>
        </p:spPr>
        <p:txBody>
          <a:bodyPr anchorCtr="0" anchor="t" bIns="28575" lIns="57150" spcFirstLastPara="1" rIns="57150" wrap="square" tIns="28575">
            <a:noAutofit/>
          </a:bodyPr>
          <a:lstStyle/>
          <a:p>
            <a:pPr indent="0" lvl="0" marL="0" marR="0" rtl="0" algn="ctr">
              <a:lnSpc>
                <a:spcPct val="160052"/>
              </a:lnSpc>
              <a:spcBef>
                <a:spcPts val="0"/>
              </a:spcBef>
              <a:spcAft>
                <a:spcPts val="0"/>
              </a:spcAft>
              <a:buClr>
                <a:srgbClr val="272525"/>
              </a:buClr>
              <a:buSzPts val="1000"/>
              <a:buFont typeface="Lato"/>
              <a:buNone/>
            </a:pPr>
            <a:r>
              <a:rPr lang="fr" sz="1000">
                <a:solidFill>
                  <a:srgbClr val="272525"/>
                </a:solidFill>
                <a:latin typeface="Lato"/>
                <a:ea typeface="Lato"/>
                <a:cs typeface="Lato"/>
                <a:sym typeface="Lato"/>
              </a:rPr>
              <a:t>Concevez des produits efficacement avec un logiciel de CAO</a:t>
            </a:r>
            <a:endParaRPr sz="1000">
              <a:solidFill>
                <a:schemeClr val="dk1"/>
              </a:solidFill>
              <a:latin typeface="Calibri"/>
              <a:ea typeface="Calibri"/>
              <a:cs typeface="Calibri"/>
              <a:sym typeface="Calibri"/>
            </a:endParaRPr>
          </a:p>
        </p:txBody>
      </p:sp>
      <p:pic>
        <p:nvPicPr>
          <p:cNvPr descr="preencoded.png" id="298" name="Google Shape;298;p25"/>
          <p:cNvPicPr preferRelativeResize="0"/>
          <p:nvPr/>
        </p:nvPicPr>
        <p:blipFill rotWithShape="1">
          <a:blip r:embed="rId5">
            <a:alphaModFix/>
          </a:blip>
          <a:srcRect b="0" l="0" r="0" t="0"/>
          <a:stretch/>
        </p:blipFill>
        <p:spPr>
          <a:xfrm>
            <a:off x="3666827" y="2412951"/>
            <a:ext cx="1810271" cy="1810271"/>
          </a:xfrm>
          <a:prstGeom prst="rect">
            <a:avLst/>
          </a:prstGeom>
          <a:noFill/>
          <a:ln>
            <a:noFill/>
          </a:ln>
        </p:spPr>
      </p:pic>
      <p:sp>
        <p:nvSpPr>
          <p:cNvPr id="299" name="Google Shape;299;p25"/>
          <p:cNvSpPr/>
          <p:nvPr/>
        </p:nvSpPr>
        <p:spPr>
          <a:xfrm>
            <a:off x="3666828" y="4375696"/>
            <a:ext cx="1810200" cy="585900"/>
          </a:xfrm>
          <a:prstGeom prst="rect">
            <a:avLst/>
          </a:prstGeom>
          <a:noFill/>
          <a:ln>
            <a:noFill/>
          </a:ln>
        </p:spPr>
        <p:txBody>
          <a:bodyPr anchorCtr="0" anchor="t" bIns="28575" lIns="57150" spcFirstLastPara="1" rIns="57150" wrap="square" tIns="28575">
            <a:noAutofit/>
          </a:bodyPr>
          <a:lstStyle/>
          <a:p>
            <a:pPr indent="0" lvl="0" marL="0" marR="0" rtl="0" algn="ctr">
              <a:lnSpc>
                <a:spcPct val="160052"/>
              </a:lnSpc>
              <a:spcBef>
                <a:spcPts val="0"/>
              </a:spcBef>
              <a:spcAft>
                <a:spcPts val="0"/>
              </a:spcAft>
              <a:buClr>
                <a:srgbClr val="272525"/>
              </a:buClr>
              <a:buSzPts val="1000"/>
              <a:buFont typeface="Lato"/>
              <a:buNone/>
            </a:pPr>
            <a:r>
              <a:rPr lang="fr" sz="1000">
                <a:solidFill>
                  <a:srgbClr val="272525"/>
                </a:solidFill>
                <a:latin typeface="Lato"/>
                <a:ea typeface="Lato"/>
                <a:cs typeface="Lato"/>
                <a:sym typeface="Lato"/>
              </a:rPr>
              <a:t>Optimisez vos processus de conception avec un logiciel de CAO</a:t>
            </a:r>
            <a:endParaRPr sz="1000">
              <a:solidFill>
                <a:schemeClr val="dk1"/>
              </a:solidFill>
              <a:latin typeface="Calibri"/>
              <a:ea typeface="Calibri"/>
              <a:cs typeface="Calibri"/>
              <a:sym typeface="Calibri"/>
            </a:endParaRPr>
          </a:p>
        </p:txBody>
      </p:sp>
      <p:pic>
        <p:nvPicPr>
          <p:cNvPr descr="preencoded.png" id="300" name="Google Shape;300;p25"/>
          <p:cNvPicPr preferRelativeResize="0"/>
          <p:nvPr/>
        </p:nvPicPr>
        <p:blipFill rotWithShape="1">
          <a:blip r:embed="rId6">
            <a:alphaModFix/>
          </a:blip>
          <a:srcRect b="0" l="0" r="0" t="0"/>
          <a:stretch/>
        </p:blipFill>
        <p:spPr>
          <a:xfrm>
            <a:off x="5660083" y="2412951"/>
            <a:ext cx="1810271" cy="1810271"/>
          </a:xfrm>
          <a:prstGeom prst="rect">
            <a:avLst/>
          </a:prstGeom>
          <a:noFill/>
          <a:ln>
            <a:noFill/>
          </a:ln>
        </p:spPr>
      </p:pic>
      <p:sp>
        <p:nvSpPr>
          <p:cNvPr id="301" name="Google Shape;301;p25"/>
          <p:cNvSpPr/>
          <p:nvPr/>
        </p:nvSpPr>
        <p:spPr>
          <a:xfrm>
            <a:off x="5660083" y="4375696"/>
            <a:ext cx="1810200" cy="585900"/>
          </a:xfrm>
          <a:prstGeom prst="rect">
            <a:avLst/>
          </a:prstGeom>
          <a:noFill/>
          <a:ln>
            <a:noFill/>
          </a:ln>
        </p:spPr>
        <p:txBody>
          <a:bodyPr anchorCtr="0" anchor="t" bIns="28575" lIns="57150" spcFirstLastPara="1" rIns="57150" wrap="square" tIns="28575">
            <a:noAutofit/>
          </a:bodyPr>
          <a:lstStyle/>
          <a:p>
            <a:pPr indent="0" lvl="0" marL="0" marR="0" rtl="0" algn="ctr">
              <a:lnSpc>
                <a:spcPct val="160052"/>
              </a:lnSpc>
              <a:spcBef>
                <a:spcPts val="0"/>
              </a:spcBef>
              <a:spcAft>
                <a:spcPts val="0"/>
              </a:spcAft>
              <a:buClr>
                <a:srgbClr val="272525"/>
              </a:buClr>
              <a:buSzPts val="1000"/>
              <a:buFont typeface="Lato"/>
              <a:buNone/>
            </a:pPr>
            <a:r>
              <a:rPr lang="fr" sz="1000">
                <a:solidFill>
                  <a:srgbClr val="272525"/>
                </a:solidFill>
                <a:latin typeface="Lato"/>
                <a:ea typeface="Lato"/>
                <a:cs typeface="Lato"/>
                <a:sym typeface="Lato"/>
              </a:rPr>
              <a:t>Réduisez les coûts de développement avec un logiciel de CAO</a:t>
            </a:r>
            <a:endParaRPr sz="10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descr="preencoded.png" id="307" name="Google Shape;307;p2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08" name="Google Shape;308;p26"/>
          <p:cNvSpPr/>
          <p:nvPr/>
        </p:nvSpPr>
        <p:spPr>
          <a:xfrm>
            <a:off x="0" y="0"/>
            <a:ext cx="9144000" cy="5144700"/>
          </a:xfrm>
          <a:prstGeom prst="rect">
            <a:avLst/>
          </a:prstGeom>
          <a:solidFill>
            <a:srgbClr val="FFFFFF">
              <a:alpha val="74900"/>
            </a:srgbClr>
          </a:solidFill>
          <a:ln cap="flat" cmpd="sng" w="12125">
            <a:solidFill>
              <a:srgbClr val="FFFFFF">
                <a:alpha val="63919"/>
              </a:srgbClr>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309" name="Google Shape;309;p26"/>
          <p:cNvSpPr/>
          <p:nvPr/>
        </p:nvSpPr>
        <p:spPr>
          <a:xfrm>
            <a:off x="1673572" y="335533"/>
            <a:ext cx="5796900" cy="762600"/>
          </a:xfrm>
          <a:prstGeom prst="rect">
            <a:avLst/>
          </a:prstGeom>
          <a:noFill/>
          <a:ln>
            <a:noFill/>
          </a:ln>
        </p:spPr>
        <p:txBody>
          <a:bodyPr anchorCtr="0" anchor="t" bIns="28575" lIns="57150" spcFirstLastPara="1" rIns="57150" wrap="square" tIns="28575">
            <a:noAutofit/>
          </a:bodyPr>
          <a:lstStyle/>
          <a:p>
            <a:pPr indent="0" lvl="0" marL="0" marR="0" rtl="0" algn="l">
              <a:lnSpc>
                <a:spcPct val="125032"/>
              </a:lnSpc>
              <a:spcBef>
                <a:spcPts val="0"/>
              </a:spcBef>
              <a:spcAft>
                <a:spcPts val="0"/>
              </a:spcAft>
              <a:buClr>
                <a:srgbClr val="312F2B"/>
              </a:buClr>
              <a:buSzPts val="2400"/>
              <a:buFont typeface="Gelasio"/>
              <a:buNone/>
            </a:pPr>
            <a:r>
              <a:rPr lang="fr" sz="2400">
                <a:solidFill>
                  <a:srgbClr val="312F2B"/>
                </a:solidFill>
                <a:latin typeface="Gelasio"/>
                <a:ea typeface="Gelasio"/>
                <a:cs typeface="Gelasio"/>
                <a:sym typeface="Gelasio"/>
              </a:rPr>
              <a:t>1.b.5 Gestion de Projet : Logiciels de Gestion de Projet</a:t>
            </a:r>
            <a:endParaRPr sz="2400">
              <a:solidFill>
                <a:schemeClr val="dk1"/>
              </a:solidFill>
              <a:latin typeface="Calibri"/>
              <a:ea typeface="Calibri"/>
              <a:cs typeface="Calibri"/>
              <a:sym typeface="Calibri"/>
            </a:endParaRPr>
          </a:p>
        </p:txBody>
      </p:sp>
      <p:sp>
        <p:nvSpPr>
          <p:cNvPr id="310" name="Google Shape;310;p26"/>
          <p:cNvSpPr/>
          <p:nvPr/>
        </p:nvSpPr>
        <p:spPr>
          <a:xfrm>
            <a:off x="1673572" y="1342281"/>
            <a:ext cx="5796900" cy="781200"/>
          </a:xfrm>
          <a:prstGeom prst="rect">
            <a:avLst/>
          </a:prstGeom>
          <a:noFill/>
          <a:ln>
            <a:noFill/>
          </a:ln>
        </p:spPr>
        <p:txBody>
          <a:bodyPr anchorCtr="0" anchor="t" bIns="28575" lIns="57150" spcFirstLastPara="1" rIns="57150" wrap="square" tIns="28575">
            <a:noAutofit/>
          </a:bodyPr>
          <a:lstStyle/>
          <a:p>
            <a:pPr indent="0" lvl="0" marL="0" marR="0" rtl="0" algn="l">
              <a:lnSpc>
                <a:spcPct val="160052"/>
              </a:lnSpc>
              <a:spcBef>
                <a:spcPts val="0"/>
              </a:spcBef>
              <a:spcAft>
                <a:spcPts val="0"/>
              </a:spcAft>
              <a:buClr>
                <a:srgbClr val="272525"/>
              </a:buClr>
              <a:buSzPts val="1000"/>
              <a:buFont typeface="Lato"/>
              <a:buNone/>
            </a:pPr>
            <a:r>
              <a:rPr lang="fr" sz="1000">
                <a:solidFill>
                  <a:srgbClr val="272525"/>
                </a:solidFill>
                <a:latin typeface="Lato"/>
                <a:ea typeface="Lato"/>
                <a:cs typeface="Lato"/>
                <a:sym typeface="Lato"/>
              </a:rPr>
              <a:t>Les logiciels de gestion de projet peuvent vous aider à planifier, organiser et suivre les projets plus efficacement. Ils vous permettent de gérer les tâches, les ressources, les échéances et les budgets, tout en améliorant la collaboration entre les membres de l'équipe. Avec un logiciel de gestion de projet efficace, vous pouvez réduire les risques, respecter les délais et améliorer la qualité des projets.</a:t>
            </a:r>
            <a:endParaRPr sz="1000">
              <a:solidFill>
                <a:schemeClr val="dk1"/>
              </a:solidFill>
              <a:latin typeface="Calibri"/>
              <a:ea typeface="Calibri"/>
              <a:cs typeface="Calibri"/>
              <a:sym typeface="Calibri"/>
            </a:endParaRPr>
          </a:p>
        </p:txBody>
      </p:sp>
      <p:pic>
        <p:nvPicPr>
          <p:cNvPr descr="preencoded.png" id="311" name="Google Shape;311;p26"/>
          <p:cNvPicPr preferRelativeResize="0"/>
          <p:nvPr/>
        </p:nvPicPr>
        <p:blipFill rotWithShape="1">
          <a:blip r:embed="rId4">
            <a:alphaModFix/>
          </a:blip>
          <a:srcRect b="0" l="0" r="0" t="0"/>
          <a:stretch/>
        </p:blipFill>
        <p:spPr>
          <a:xfrm>
            <a:off x="1673572" y="2260551"/>
            <a:ext cx="1810271" cy="1810271"/>
          </a:xfrm>
          <a:prstGeom prst="rect">
            <a:avLst/>
          </a:prstGeom>
          <a:noFill/>
          <a:ln>
            <a:noFill/>
          </a:ln>
        </p:spPr>
      </p:pic>
      <p:sp>
        <p:nvSpPr>
          <p:cNvPr id="312" name="Google Shape;312;p26"/>
          <p:cNvSpPr/>
          <p:nvPr/>
        </p:nvSpPr>
        <p:spPr>
          <a:xfrm>
            <a:off x="1673572" y="4223296"/>
            <a:ext cx="1810200" cy="585900"/>
          </a:xfrm>
          <a:prstGeom prst="rect">
            <a:avLst/>
          </a:prstGeom>
          <a:noFill/>
          <a:ln>
            <a:noFill/>
          </a:ln>
        </p:spPr>
        <p:txBody>
          <a:bodyPr anchorCtr="0" anchor="t" bIns="28575" lIns="57150" spcFirstLastPara="1" rIns="57150" wrap="square" tIns="28575">
            <a:noAutofit/>
          </a:bodyPr>
          <a:lstStyle/>
          <a:p>
            <a:pPr indent="0" lvl="0" marL="0" marR="0" rtl="0" algn="ctr">
              <a:lnSpc>
                <a:spcPct val="160052"/>
              </a:lnSpc>
              <a:spcBef>
                <a:spcPts val="0"/>
              </a:spcBef>
              <a:spcAft>
                <a:spcPts val="0"/>
              </a:spcAft>
              <a:buClr>
                <a:srgbClr val="272525"/>
              </a:buClr>
              <a:buSzPts val="1000"/>
              <a:buFont typeface="Lato"/>
              <a:buNone/>
            </a:pPr>
            <a:r>
              <a:rPr lang="fr" sz="1000">
                <a:solidFill>
                  <a:srgbClr val="272525"/>
                </a:solidFill>
                <a:latin typeface="Lato"/>
                <a:ea typeface="Lato"/>
                <a:cs typeface="Lato"/>
                <a:sym typeface="Lato"/>
              </a:rPr>
              <a:t>Planifiez et organisez vos projets avec un logiciel de gestion de projet</a:t>
            </a:r>
            <a:endParaRPr sz="1000">
              <a:solidFill>
                <a:schemeClr val="dk1"/>
              </a:solidFill>
              <a:latin typeface="Calibri"/>
              <a:ea typeface="Calibri"/>
              <a:cs typeface="Calibri"/>
              <a:sym typeface="Calibri"/>
            </a:endParaRPr>
          </a:p>
        </p:txBody>
      </p:sp>
      <p:pic>
        <p:nvPicPr>
          <p:cNvPr descr="preencoded.png" id="313" name="Google Shape;313;p26"/>
          <p:cNvPicPr preferRelativeResize="0"/>
          <p:nvPr/>
        </p:nvPicPr>
        <p:blipFill rotWithShape="1">
          <a:blip r:embed="rId5">
            <a:alphaModFix/>
          </a:blip>
          <a:srcRect b="0" l="0" r="0" t="0"/>
          <a:stretch/>
        </p:blipFill>
        <p:spPr>
          <a:xfrm>
            <a:off x="3666827" y="2260551"/>
            <a:ext cx="1810271" cy="1810271"/>
          </a:xfrm>
          <a:prstGeom prst="rect">
            <a:avLst/>
          </a:prstGeom>
          <a:noFill/>
          <a:ln>
            <a:noFill/>
          </a:ln>
        </p:spPr>
      </p:pic>
      <p:sp>
        <p:nvSpPr>
          <p:cNvPr id="314" name="Google Shape;314;p26"/>
          <p:cNvSpPr/>
          <p:nvPr/>
        </p:nvSpPr>
        <p:spPr>
          <a:xfrm>
            <a:off x="3666828" y="4223296"/>
            <a:ext cx="1810200" cy="585900"/>
          </a:xfrm>
          <a:prstGeom prst="rect">
            <a:avLst/>
          </a:prstGeom>
          <a:noFill/>
          <a:ln>
            <a:noFill/>
          </a:ln>
        </p:spPr>
        <p:txBody>
          <a:bodyPr anchorCtr="0" anchor="t" bIns="28575" lIns="57150" spcFirstLastPara="1" rIns="57150" wrap="square" tIns="28575">
            <a:noAutofit/>
          </a:bodyPr>
          <a:lstStyle/>
          <a:p>
            <a:pPr indent="0" lvl="0" marL="0" marR="0" rtl="0" algn="ctr">
              <a:lnSpc>
                <a:spcPct val="160052"/>
              </a:lnSpc>
              <a:spcBef>
                <a:spcPts val="0"/>
              </a:spcBef>
              <a:spcAft>
                <a:spcPts val="0"/>
              </a:spcAft>
              <a:buClr>
                <a:srgbClr val="272525"/>
              </a:buClr>
              <a:buSzPts val="1000"/>
              <a:buFont typeface="Lato"/>
              <a:buNone/>
            </a:pPr>
            <a:r>
              <a:rPr lang="fr" sz="1000">
                <a:solidFill>
                  <a:srgbClr val="272525"/>
                </a:solidFill>
                <a:latin typeface="Lato"/>
                <a:ea typeface="Lato"/>
                <a:cs typeface="Lato"/>
                <a:sym typeface="Lato"/>
              </a:rPr>
              <a:t>Améliorez la collaboration entre les membres de l'équipe avec un logiciel de gestion de projet</a:t>
            </a:r>
            <a:endParaRPr sz="1000">
              <a:solidFill>
                <a:schemeClr val="dk1"/>
              </a:solidFill>
              <a:latin typeface="Calibri"/>
              <a:ea typeface="Calibri"/>
              <a:cs typeface="Calibri"/>
              <a:sym typeface="Calibri"/>
            </a:endParaRPr>
          </a:p>
        </p:txBody>
      </p:sp>
      <p:pic>
        <p:nvPicPr>
          <p:cNvPr descr="preencoded.png" id="315" name="Google Shape;315;p26"/>
          <p:cNvPicPr preferRelativeResize="0"/>
          <p:nvPr/>
        </p:nvPicPr>
        <p:blipFill rotWithShape="1">
          <a:blip r:embed="rId6">
            <a:alphaModFix/>
          </a:blip>
          <a:srcRect b="0" l="0" r="0" t="0"/>
          <a:stretch/>
        </p:blipFill>
        <p:spPr>
          <a:xfrm>
            <a:off x="5660083" y="2260551"/>
            <a:ext cx="1810271" cy="1810271"/>
          </a:xfrm>
          <a:prstGeom prst="rect">
            <a:avLst/>
          </a:prstGeom>
          <a:noFill/>
          <a:ln>
            <a:noFill/>
          </a:ln>
        </p:spPr>
      </p:pic>
      <p:sp>
        <p:nvSpPr>
          <p:cNvPr id="316" name="Google Shape;316;p26"/>
          <p:cNvSpPr/>
          <p:nvPr/>
        </p:nvSpPr>
        <p:spPr>
          <a:xfrm>
            <a:off x="5660083" y="4223296"/>
            <a:ext cx="1810200" cy="585900"/>
          </a:xfrm>
          <a:prstGeom prst="rect">
            <a:avLst/>
          </a:prstGeom>
          <a:noFill/>
          <a:ln>
            <a:noFill/>
          </a:ln>
        </p:spPr>
        <p:txBody>
          <a:bodyPr anchorCtr="0" anchor="t" bIns="28575" lIns="57150" spcFirstLastPara="1" rIns="57150" wrap="square" tIns="28575">
            <a:noAutofit/>
          </a:bodyPr>
          <a:lstStyle/>
          <a:p>
            <a:pPr indent="0" lvl="0" marL="0" marR="0" rtl="0" algn="ctr">
              <a:lnSpc>
                <a:spcPct val="160052"/>
              </a:lnSpc>
              <a:spcBef>
                <a:spcPts val="0"/>
              </a:spcBef>
              <a:spcAft>
                <a:spcPts val="0"/>
              </a:spcAft>
              <a:buClr>
                <a:srgbClr val="272525"/>
              </a:buClr>
              <a:buSzPts val="1000"/>
              <a:buFont typeface="Lato"/>
              <a:buNone/>
            </a:pPr>
            <a:r>
              <a:rPr lang="fr" sz="1000">
                <a:solidFill>
                  <a:srgbClr val="272525"/>
                </a:solidFill>
                <a:latin typeface="Lato"/>
                <a:ea typeface="Lato"/>
                <a:cs typeface="Lato"/>
                <a:sym typeface="Lato"/>
              </a:rPr>
              <a:t>Réduisez les risques et respectez les délais avec un logiciel de gestion de projet</a:t>
            </a:r>
            <a:endParaRPr sz="10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descr="preencoded.png" id="322" name="Google Shape;322;p2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23" name="Google Shape;323;p27"/>
          <p:cNvSpPr/>
          <p:nvPr/>
        </p:nvSpPr>
        <p:spPr>
          <a:xfrm>
            <a:off x="0" y="0"/>
            <a:ext cx="9144000" cy="5143500"/>
          </a:xfrm>
          <a:prstGeom prst="rect">
            <a:avLst/>
          </a:prstGeom>
          <a:solidFill>
            <a:srgbClr val="FFFFFF">
              <a:alpha val="74900"/>
            </a:srgbClr>
          </a:solidFill>
          <a:ln cap="flat" cmpd="sng" w="12600">
            <a:solidFill>
              <a:srgbClr val="FFFFFF">
                <a:alpha val="63919"/>
              </a:srgbClr>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324" name="Google Shape;324;p27"/>
          <p:cNvSpPr/>
          <p:nvPr/>
        </p:nvSpPr>
        <p:spPr>
          <a:xfrm>
            <a:off x="1565976" y="348475"/>
            <a:ext cx="6345600" cy="395400"/>
          </a:xfrm>
          <a:prstGeom prst="rect">
            <a:avLst/>
          </a:prstGeom>
          <a:noFill/>
          <a:ln>
            <a:noFill/>
          </a:ln>
        </p:spPr>
        <p:txBody>
          <a:bodyPr anchorCtr="0" anchor="t" bIns="28575" lIns="57150" spcFirstLastPara="1" rIns="57150" wrap="square" tIns="28575">
            <a:noAutofit/>
          </a:bodyPr>
          <a:lstStyle/>
          <a:p>
            <a:pPr indent="0" lvl="0" marL="0" marR="0" rtl="0" algn="l">
              <a:lnSpc>
                <a:spcPct val="125012"/>
              </a:lnSpc>
              <a:spcBef>
                <a:spcPts val="0"/>
              </a:spcBef>
              <a:spcAft>
                <a:spcPts val="0"/>
              </a:spcAft>
              <a:buClr>
                <a:srgbClr val="312F2B"/>
              </a:buClr>
              <a:buSzPts val="2500"/>
              <a:buFont typeface="Gelasio"/>
              <a:buNone/>
            </a:pPr>
            <a:r>
              <a:rPr lang="fr" sz="2500">
                <a:solidFill>
                  <a:srgbClr val="312F2B"/>
                </a:solidFill>
                <a:latin typeface="Gelasio"/>
                <a:ea typeface="Gelasio"/>
                <a:cs typeface="Gelasio"/>
                <a:sym typeface="Gelasio"/>
              </a:rPr>
              <a:t>1.b.6 Logiciels de Business Intelligence</a:t>
            </a:r>
            <a:endParaRPr sz="2500">
              <a:solidFill>
                <a:schemeClr val="dk1"/>
              </a:solidFill>
              <a:latin typeface="Calibri"/>
              <a:ea typeface="Calibri"/>
              <a:cs typeface="Calibri"/>
              <a:sym typeface="Calibri"/>
            </a:endParaRPr>
          </a:p>
        </p:txBody>
      </p:sp>
      <p:sp>
        <p:nvSpPr>
          <p:cNvPr id="325" name="Google Shape;325;p27"/>
          <p:cNvSpPr/>
          <p:nvPr/>
        </p:nvSpPr>
        <p:spPr>
          <a:xfrm>
            <a:off x="1565969" y="997074"/>
            <a:ext cx="6012000" cy="810000"/>
          </a:xfrm>
          <a:prstGeom prst="rect">
            <a:avLst/>
          </a:prstGeom>
          <a:noFill/>
          <a:ln>
            <a:noFill/>
          </a:ln>
        </p:spPr>
        <p:txBody>
          <a:bodyPr anchorCtr="0" anchor="t" bIns="28575" lIns="57150" spcFirstLastPara="1" rIns="57150" wrap="square" tIns="28575">
            <a:noAutofit/>
          </a:bodyPr>
          <a:lstStyle/>
          <a:p>
            <a:pPr indent="0" lvl="0" marL="0" marR="0" rtl="0" algn="l">
              <a:lnSpc>
                <a:spcPct val="159937"/>
              </a:lnSpc>
              <a:spcBef>
                <a:spcPts val="0"/>
              </a:spcBef>
              <a:spcAft>
                <a:spcPts val="0"/>
              </a:spcAft>
              <a:buClr>
                <a:srgbClr val="272525"/>
              </a:buClr>
              <a:buSzPts val="1000"/>
              <a:buFont typeface="Lato"/>
              <a:buNone/>
            </a:pPr>
            <a:r>
              <a:rPr lang="fr" sz="1000">
                <a:solidFill>
                  <a:srgbClr val="272525"/>
                </a:solidFill>
                <a:latin typeface="Lato"/>
                <a:ea typeface="Lato"/>
                <a:cs typeface="Lato"/>
                <a:sym typeface="Lato"/>
              </a:rPr>
              <a:t>Les logiciels de BI peuvent vous aider à prendre des décisions plus éclairées en transformant vos données en informations exploitables. Ils vous permettent d'analyser les tendances, de découvrir des insights et de suivre les performances de votre entreprise. Avec un logiciel de BI efficace, vous pouvez améliorer la prise de décision, réduire les coûts et augmenter la rentabilité.</a:t>
            </a:r>
            <a:endParaRPr sz="1000">
              <a:solidFill>
                <a:schemeClr val="dk1"/>
              </a:solidFill>
              <a:latin typeface="Calibri"/>
              <a:ea typeface="Calibri"/>
              <a:cs typeface="Calibri"/>
              <a:sym typeface="Calibri"/>
            </a:endParaRPr>
          </a:p>
        </p:txBody>
      </p:sp>
      <p:pic>
        <p:nvPicPr>
          <p:cNvPr descr="preencoded.png" id="326" name="Google Shape;326;p27"/>
          <p:cNvPicPr preferRelativeResize="0"/>
          <p:nvPr/>
        </p:nvPicPr>
        <p:blipFill rotWithShape="1">
          <a:blip r:embed="rId4">
            <a:alphaModFix/>
          </a:blip>
          <a:srcRect b="0" l="0" r="0" t="0"/>
          <a:stretch/>
        </p:blipFill>
        <p:spPr>
          <a:xfrm>
            <a:off x="1565969" y="1949351"/>
            <a:ext cx="1877393" cy="1877393"/>
          </a:xfrm>
          <a:prstGeom prst="rect">
            <a:avLst/>
          </a:prstGeom>
          <a:noFill/>
          <a:ln>
            <a:noFill/>
          </a:ln>
        </p:spPr>
      </p:pic>
      <p:sp>
        <p:nvSpPr>
          <p:cNvPr id="327" name="Google Shape;327;p27"/>
          <p:cNvSpPr/>
          <p:nvPr/>
        </p:nvSpPr>
        <p:spPr>
          <a:xfrm>
            <a:off x="1565969" y="3984948"/>
            <a:ext cx="1877400" cy="810000"/>
          </a:xfrm>
          <a:prstGeom prst="rect">
            <a:avLst/>
          </a:prstGeom>
          <a:noFill/>
          <a:ln>
            <a:noFill/>
          </a:ln>
        </p:spPr>
        <p:txBody>
          <a:bodyPr anchorCtr="0" anchor="t" bIns="28575" lIns="57150" spcFirstLastPara="1" rIns="57150" wrap="square" tIns="28575">
            <a:noAutofit/>
          </a:bodyPr>
          <a:lstStyle/>
          <a:p>
            <a:pPr indent="0" lvl="0" marL="0" marR="0" rtl="0" algn="ctr">
              <a:lnSpc>
                <a:spcPct val="159937"/>
              </a:lnSpc>
              <a:spcBef>
                <a:spcPts val="0"/>
              </a:spcBef>
              <a:spcAft>
                <a:spcPts val="0"/>
              </a:spcAft>
              <a:buClr>
                <a:srgbClr val="272525"/>
              </a:buClr>
              <a:buSzPts val="1000"/>
              <a:buFont typeface="Lato"/>
              <a:buNone/>
            </a:pPr>
            <a:r>
              <a:rPr lang="fr" sz="1000">
                <a:solidFill>
                  <a:srgbClr val="272525"/>
                </a:solidFill>
                <a:latin typeface="Lato"/>
                <a:ea typeface="Lato"/>
                <a:cs typeface="Lato"/>
                <a:sym typeface="Lato"/>
              </a:rPr>
              <a:t>Transformez vos données en informations exploitables avec un logiciel de Business Intelligence</a:t>
            </a:r>
            <a:endParaRPr sz="1000">
              <a:solidFill>
                <a:schemeClr val="dk1"/>
              </a:solidFill>
              <a:latin typeface="Calibri"/>
              <a:ea typeface="Calibri"/>
              <a:cs typeface="Calibri"/>
              <a:sym typeface="Calibri"/>
            </a:endParaRPr>
          </a:p>
        </p:txBody>
      </p:sp>
      <p:pic>
        <p:nvPicPr>
          <p:cNvPr descr="preencoded.png" id="328" name="Google Shape;328;p27"/>
          <p:cNvPicPr preferRelativeResize="0"/>
          <p:nvPr/>
        </p:nvPicPr>
        <p:blipFill rotWithShape="1">
          <a:blip r:embed="rId5">
            <a:alphaModFix/>
          </a:blip>
          <a:srcRect b="0" l="0" r="0" t="0"/>
          <a:stretch/>
        </p:blipFill>
        <p:spPr>
          <a:xfrm>
            <a:off x="3633192" y="1949351"/>
            <a:ext cx="1877467" cy="1877467"/>
          </a:xfrm>
          <a:prstGeom prst="rect">
            <a:avLst/>
          </a:prstGeom>
          <a:noFill/>
          <a:ln>
            <a:noFill/>
          </a:ln>
        </p:spPr>
      </p:pic>
      <p:sp>
        <p:nvSpPr>
          <p:cNvPr id="329" name="Google Shape;329;p27"/>
          <p:cNvSpPr/>
          <p:nvPr/>
        </p:nvSpPr>
        <p:spPr>
          <a:xfrm>
            <a:off x="3633192" y="3985022"/>
            <a:ext cx="1877400" cy="607500"/>
          </a:xfrm>
          <a:prstGeom prst="rect">
            <a:avLst/>
          </a:prstGeom>
          <a:noFill/>
          <a:ln>
            <a:noFill/>
          </a:ln>
        </p:spPr>
        <p:txBody>
          <a:bodyPr anchorCtr="0" anchor="t" bIns="28575" lIns="57150" spcFirstLastPara="1" rIns="57150" wrap="square" tIns="28575">
            <a:noAutofit/>
          </a:bodyPr>
          <a:lstStyle/>
          <a:p>
            <a:pPr indent="0" lvl="0" marL="0" marR="0" rtl="0" algn="ctr">
              <a:lnSpc>
                <a:spcPct val="159937"/>
              </a:lnSpc>
              <a:spcBef>
                <a:spcPts val="0"/>
              </a:spcBef>
              <a:spcAft>
                <a:spcPts val="0"/>
              </a:spcAft>
              <a:buClr>
                <a:srgbClr val="272525"/>
              </a:buClr>
              <a:buSzPts val="1000"/>
              <a:buFont typeface="Lato"/>
              <a:buNone/>
            </a:pPr>
            <a:r>
              <a:rPr lang="fr" sz="1000">
                <a:solidFill>
                  <a:srgbClr val="272525"/>
                </a:solidFill>
                <a:latin typeface="Lato"/>
                <a:ea typeface="Lato"/>
                <a:cs typeface="Lato"/>
                <a:sym typeface="Lato"/>
              </a:rPr>
              <a:t>Analysez les tendances et découvrez des insights avec un logiciel de Business Intelligence</a:t>
            </a:r>
            <a:endParaRPr sz="1000">
              <a:solidFill>
                <a:schemeClr val="dk1"/>
              </a:solidFill>
              <a:latin typeface="Calibri"/>
              <a:ea typeface="Calibri"/>
              <a:cs typeface="Calibri"/>
              <a:sym typeface="Calibri"/>
            </a:endParaRPr>
          </a:p>
        </p:txBody>
      </p:sp>
      <p:pic>
        <p:nvPicPr>
          <p:cNvPr descr="preencoded.png" id="330" name="Google Shape;330;p27"/>
          <p:cNvPicPr preferRelativeResize="0"/>
          <p:nvPr/>
        </p:nvPicPr>
        <p:blipFill rotWithShape="1">
          <a:blip r:embed="rId6">
            <a:alphaModFix/>
          </a:blip>
          <a:srcRect b="0" l="0" r="0" t="0"/>
          <a:stretch/>
        </p:blipFill>
        <p:spPr>
          <a:xfrm>
            <a:off x="5700489" y="1949351"/>
            <a:ext cx="1877467" cy="1877467"/>
          </a:xfrm>
          <a:prstGeom prst="rect">
            <a:avLst/>
          </a:prstGeom>
          <a:noFill/>
          <a:ln>
            <a:noFill/>
          </a:ln>
        </p:spPr>
      </p:pic>
      <p:sp>
        <p:nvSpPr>
          <p:cNvPr id="331" name="Google Shape;331;p27"/>
          <p:cNvSpPr/>
          <p:nvPr/>
        </p:nvSpPr>
        <p:spPr>
          <a:xfrm>
            <a:off x="5700489" y="3985022"/>
            <a:ext cx="1877400" cy="810000"/>
          </a:xfrm>
          <a:prstGeom prst="rect">
            <a:avLst/>
          </a:prstGeom>
          <a:noFill/>
          <a:ln>
            <a:noFill/>
          </a:ln>
        </p:spPr>
        <p:txBody>
          <a:bodyPr anchorCtr="0" anchor="t" bIns="28575" lIns="57150" spcFirstLastPara="1" rIns="57150" wrap="square" tIns="28575">
            <a:noAutofit/>
          </a:bodyPr>
          <a:lstStyle/>
          <a:p>
            <a:pPr indent="0" lvl="0" marL="0" marR="0" rtl="0" algn="ctr">
              <a:lnSpc>
                <a:spcPct val="159937"/>
              </a:lnSpc>
              <a:spcBef>
                <a:spcPts val="0"/>
              </a:spcBef>
              <a:spcAft>
                <a:spcPts val="0"/>
              </a:spcAft>
              <a:buClr>
                <a:srgbClr val="272525"/>
              </a:buClr>
              <a:buSzPts val="1000"/>
              <a:buFont typeface="Lato"/>
              <a:buNone/>
            </a:pPr>
            <a:r>
              <a:rPr lang="fr" sz="1000">
                <a:solidFill>
                  <a:srgbClr val="272525"/>
                </a:solidFill>
                <a:latin typeface="Lato"/>
                <a:ea typeface="Lato"/>
                <a:cs typeface="Lato"/>
                <a:sym typeface="Lato"/>
              </a:rPr>
              <a:t>Suivez et améliorez la performance de votre entreprise avec un logiciel de Business Intelligence</a:t>
            </a:r>
            <a:endParaRPr sz="10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descr="preencoded.png" id="337" name="Google Shape;337;p2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38" name="Google Shape;338;p28"/>
          <p:cNvSpPr/>
          <p:nvPr/>
        </p:nvSpPr>
        <p:spPr>
          <a:xfrm>
            <a:off x="0" y="0"/>
            <a:ext cx="9144000" cy="5144700"/>
          </a:xfrm>
          <a:prstGeom prst="rect">
            <a:avLst/>
          </a:prstGeom>
          <a:solidFill>
            <a:srgbClr val="FFFFFF">
              <a:alpha val="74900"/>
            </a:srgbClr>
          </a:solidFill>
          <a:ln cap="flat" cmpd="sng" w="11425">
            <a:solidFill>
              <a:srgbClr val="FFFFFF">
                <a:alpha val="63919"/>
              </a:srgbClr>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339" name="Google Shape;339;p28"/>
          <p:cNvSpPr/>
          <p:nvPr/>
        </p:nvSpPr>
        <p:spPr>
          <a:xfrm>
            <a:off x="1842428" y="316025"/>
            <a:ext cx="5635200" cy="359100"/>
          </a:xfrm>
          <a:prstGeom prst="rect">
            <a:avLst/>
          </a:prstGeom>
          <a:noFill/>
          <a:ln>
            <a:noFill/>
          </a:ln>
        </p:spPr>
        <p:txBody>
          <a:bodyPr anchorCtr="0" anchor="t" bIns="28575" lIns="57150" spcFirstLastPara="1" rIns="57150" wrap="square" tIns="28575">
            <a:noAutofit/>
          </a:bodyPr>
          <a:lstStyle/>
          <a:p>
            <a:pPr indent="0" lvl="0" marL="0" marR="0" rtl="0" algn="l">
              <a:lnSpc>
                <a:spcPct val="125000"/>
              </a:lnSpc>
              <a:spcBef>
                <a:spcPts val="0"/>
              </a:spcBef>
              <a:spcAft>
                <a:spcPts val="0"/>
              </a:spcAft>
              <a:buClr>
                <a:srgbClr val="312F2B"/>
              </a:buClr>
              <a:buSzPts val="2300"/>
              <a:buFont typeface="Gelasio"/>
              <a:buNone/>
            </a:pPr>
            <a:r>
              <a:rPr lang="fr" sz="2300">
                <a:solidFill>
                  <a:srgbClr val="312F2B"/>
                </a:solidFill>
                <a:latin typeface="Gelasio"/>
                <a:ea typeface="Gelasio"/>
                <a:cs typeface="Gelasio"/>
                <a:sym typeface="Gelasio"/>
              </a:rPr>
              <a:t>1.b.7 Exemple : Capella - THALES</a:t>
            </a:r>
            <a:endParaRPr sz="2300">
              <a:solidFill>
                <a:schemeClr val="dk1"/>
              </a:solidFill>
              <a:latin typeface="Calibri"/>
              <a:ea typeface="Calibri"/>
              <a:cs typeface="Calibri"/>
              <a:sym typeface="Calibri"/>
            </a:endParaRPr>
          </a:p>
        </p:txBody>
      </p:sp>
      <p:pic>
        <p:nvPicPr>
          <p:cNvPr descr="preencoded.png" id="340" name="Google Shape;340;p28"/>
          <p:cNvPicPr preferRelativeResize="0"/>
          <p:nvPr/>
        </p:nvPicPr>
        <p:blipFill rotWithShape="1">
          <a:blip r:embed="rId4">
            <a:alphaModFix/>
          </a:blip>
          <a:srcRect b="0" l="0" r="0" t="0"/>
          <a:stretch/>
        </p:blipFill>
        <p:spPr>
          <a:xfrm>
            <a:off x="1842418" y="976759"/>
            <a:ext cx="2589387" cy="1897559"/>
          </a:xfrm>
          <a:prstGeom prst="rect">
            <a:avLst/>
          </a:prstGeom>
          <a:noFill/>
          <a:ln>
            <a:noFill/>
          </a:ln>
        </p:spPr>
      </p:pic>
      <p:sp>
        <p:nvSpPr>
          <p:cNvPr id="341" name="Google Shape;341;p28"/>
          <p:cNvSpPr/>
          <p:nvPr/>
        </p:nvSpPr>
        <p:spPr>
          <a:xfrm>
            <a:off x="1842417" y="2927375"/>
            <a:ext cx="1566900" cy="179700"/>
          </a:xfrm>
          <a:prstGeom prst="rect">
            <a:avLst/>
          </a:prstGeom>
          <a:noFill/>
          <a:ln>
            <a:noFill/>
          </a:ln>
        </p:spPr>
        <p:txBody>
          <a:bodyPr anchorCtr="0" anchor="t" bIns="28575" lIns="57150" spcFirstLastPara="1" rIns="57150" wrap="square" tIns="28575">
            <a:noAutofit/>
          </a:bodyPr>
          <a:lstStyle/>
          <a:p>
            <a:pPr indent="0" lvl="0" marL="0" marR="0" rtl="0" algn="l">
              <a:lnSpc>
                <a:spcPct val="124972"/>
              </a:lnSpc>
              <a:spcBef>
                <a:spcPts val="0"/>
              </a:spcBef>
              <a:spcAft>
                <a:spcPts val="0"/>
              </a:spcAft>
              <a:buClr>
                <a:srgbClr val="312F2B"/>
              </a:buClr>
              <a:buSzPts val="1100"/>
              <a:buFont typeface="Gelasio"/>
              <a:buNone/>
            </a:pPr>
            <a:r>
              <a:rPr lang="fr" sz="1100">
                <a:solidFill>
                  <a:srgbClr val="312F2B"/>
                </a:solidFill>
                <a:latin typeface="Gelasio"/>
                <a:ea typeface="Gelasio"/>
                <a:cs typeface="Gelasio"/>
                <a:sym typeface="Gelasio"/>
              </a:rPr>
              <a:t>Les avantages de Capella</a:t>
            </a:r>
            <a:endParaRPr sz="1100">
              <a:solidFill>
                <a:schemeClr val="dk1"/>
              </a:solidFill>
              <a:latin typeface="Calibri"/>
              <a:ea typeface="Calibri"/>
              <a:cs typeface="Calibri"/>
              <a:sym typeface="Calibri"/>
            </a:endParaRPr>
          </a:p>
        </p:txBody>
      </p:sp>
      <p:sp>
        <p:nvSpPr>
          <p:cNvPr id="342" name="Google Shape;342;p28"/>
          <p:cNvSpPr/>
          <p:nvPr/>
        </p:nvSpPr>
        <p:spPr>
          <a:xfrm>
            <a:off x="2026221" y="3312393"/>
            <a:ext cx="2405700" cy="183900"/>
          </a:xfrm>
          <a:prstGeom prst="rect">
            <a:avLst/>
          </a:prstGeom>
          <a:noFill/>
          <a:ln>
            <a:noFill/>
          </a:ln>
        </p:spPr>
        <p:txBody>
          <a:bodyPr anchorCtr="0" anchor="t" bIns="28575" lIns="57150" spcFirstLastPara="1" rIns="57150" wrap="square" tIns="28575">
            <a:noAutofit/>
          </a:bodyPr>
          <a:lstStyle/>
          <a:p>
            <a:pPr indent="-209550" lvl="0" marL="215900" marR="0" rtl="0" algn="l">
              <a:lnSpc>
                <a:spcPct val="160013"/>
              </a:lnSpc>
              <a:spcBef>
                <a:spcPts val="0"/>
              </a:spcBef>
              <a:spcAft>
                <a:spcPts val="0"/>
              </a:spcAft>
              <a:buClr>
                <a:srgbClr val="272525"/>
              </a:buClr>
              <a:buSzPts val="900"/>
              <a:buFont typeface="Lato"/>
              <a:buChar char="•"/>
            </a:pPr>
            <a:r>
              <a:rPr lang="fr" sz="900">
                <a:solidFill>
                  <a:srgbClr val="272525"/>
                </a:solidFill>
                <a:latin typeface="Lato"/>
                <a:ea typeface="Lato"/>
                <a:cs typeface="Lato"/>
                <a:sym typeface="Lato"/>
              </a:rPr>
              <a:t>Analyse systématique des systèmes</a:t>
            </a:r>
            <a:endParaRPr sz="900">
              <a:solidFill>
                <a:schemeClr val="dk1"/>
              </a:solidFill>
              <a:latin typeface="Calibri"/>
              <a:ea typeface="Calibri"/>
              <a:cs typeface="Calibri"/>
              <a:sym typeface="Calibri"/>
            </a:endParaRPr>
          </a:p>
        </p:txBody>
      </p:sp>
      <p:sp>
        <p:nvSpPr>
          <p:cNvPr id="343" name="Google Shape;343;p28"/>
          <p:cNvSpPr/>
          <p:nvPr/>
        </p:nvSpPr>
        <p:spPr>
          <a:xfrm>
            <a:off x="2026221" y="3542109"/>
            <a:ext cx="2405700" cy="183900"/>
          </a:xfrm>
          <a:prstGeom prst="rect">
            <a:avLst/>
          </a:prstGeom>
          <a:noFill/>
          <a:ln>
            <a:noFill/>
          </a:ln>
        </p:spPr>
        <p:txBody>
          <a:bodyPr anchorCtr="0" anchor="t" bIns="28575" lIns="57150" spcFirstLastPara="1" rIns="57150" wrap="square" tIns="28575">
            <a:noAutofit/>
          </a:bodyPr>
          <a:lstStyle/>
          <a:p>
            <a:pPr indent="-209550" lvl="0" marL="215900" marR="0" rtl="0" algn="l">
              <a:lnSpc>
                <a:spcPct val="160013"/>
              </a:lnSpc>
              <a:spcBef>
                <a:spcPts val="0"/>
              </a:spcBef>
              <a:spcAft>
                <a:spcPts val="0"/>
              </a:spcAft>
              <a:buClr>
                <a:srgbClr val="272525"/>
              </a:buClr>
              <a:buSzPts val="900"/>
              <a:buFont typeface="Lato"/>
              <a:buChar char="•"/>
            </a:pPr>
            <a:r>
              <a:rPr lang="fr" sz="900">
                <a:solidFill>
                  <a:srgbClr val="272525"/>
                </a:solidFill>
                <a:latin typeface="Lato"/>
                <a:ea typeface="Lato"/>
                <a:cs typeface="Lato"/>
                <a:sym typeface="Lato"/>
              </a:rPr>
              <a:t>Modélisation des systèmes complexes</a:t>
            </a:r>
            <a:endParaRPr sz="900">
              <a:solidFill>
                <a:schemeClr val="dk1"/>
              </a:solidFill>
              <a:latin typeface="Calibri"/>
              <a:ea typeface="Calibri"/>
              <a:cs typeface="Calibri"/>
              <a:sym typeface="Calibri"/>
            </a:endParaRPr>
          </a:p>
        </p:txBody>
      </p:sp>
      <p:sp>
        <p:nvSpPr>
          <p:cNvPr id="344" name="Google Shape;344;p28"/>
          <p:cNvSpPr/>
          <p:nvPr/>
        </p:nvSpPr>
        <p:spPr>
          <a:xfrm>
            <a:off x="2026221" y="3771826"/>
            <a:ext cx="2405700" cy="367800"/>
          </a:xfrm>
          <a:prstGeom prst="rect">
            <a:avLst/>
          </a:prstGeom>
          <a:noFill/>
          <a:ln>
            <a:noFill/>
          </a:ln>
        </p:spPr>
        <p:txBody>
          <a:bodyPr anchorCtr="0" anchor="t" bIns="28575" lIns="57150" spcFirstLastPara="1" rIns="57150" wrap="square" tIns="28575">
            <a:noAutofit/>
          </a:bodyPr>
          <a:lstStyle/>
          <a:p>
            <a:pPr indent="-209550" lvl="0" marL="215900" marR="0" rtl="0" algn="l">
              <a:lnSpc>
                <a:spcPct val="160013"/>
              </a:lnSpc>
              <a:spcBef>
                <a:spcPts val="0"/>
              </a:spcBef>
              <a:spcAft>
                <a:spcPts val="0"/>
              </a:spcAft>
              <a:buClr>
                <a:srgbClr val="272525"/>
              </a:buClr>
              <a:buSzPts val="900"/>
              <a:buFont typeface="Lato"/>
              <a:buChar char="•"/>
            </a:pPr>
            <a:r>
              <a:rPr lang="fr" sz="900">
                <a:solidFill>
                  <a:srgbClr val="272525"/>
                </a:solidFill>
                <a:latin typeface="Lato"/>
                <a:ea typeface="Lato"/>
                <a:cs typeface="Lato"/>
                <a:sym typeface="Lato"/>
              </a:rPr>
              <a:t>Amélioration de la qualité et de la fiabilité des systèmes</a:t>
            </a:r>
            <a:endParaRPr sz="900">
              <a:solidFill>
                <a:schemeClr val="dk1"/>
              </a:solidFill>
              <a:latin typeface="Calibri"/>
              <a:ea typeface="Calibri"/>
              <a:cs typeface="Calibri"/>
              <a:sym typeface="Calibri"/>
            </a:endParaRPr>
          </a:p>
        </p:txBody>
      </p:sp>
      <p:sp>
        <p:nvSpPr>
          <p:cNvPr id="345" name="Google Shape;345;p28"/>
          <p:cNvSpPr/>
          <p:nvPr/>
        </p:nvSpPr>
        <p:spPr>
          <a:xfrm>
            <a:off x="2026221" y="4185344"/>
            <a:ext cx="2405700" cy="183900"/>
          </a:xfrm>
          <a:prstGeom prst="rect">
            <a:avLst/>
          </a:prstGeom>
          <a:noFill/>
          <a:ln>
            <a:noFill/>
          </a:ln>
        </p:spPr>
        <p:txBody>
          <a:bodyPr anchorCtr="0" anchor="t" bIns="28575" lIns="57150" spcFirstLastPara="1" rIns="57150" wrap="square" tIns="28575">
            <a:noAutofit/>
          </a:bodyPr>
          <a:lstStyle/>
          <a:p>
            <a:pPr indent="-209550" lvl="0" marL="215900" marR="0" rtl="0" algn="l">
              <a:lnSpc>
                <a:spcPct val="160013"/>
              </a:lnSpc>
              <a:spcBef>
                <a:spcPts val="0"/>
              </a:spcBef>
              <a:spcAft>
                <a:spcPts val="0"/>
              </a:spcAft>
              <a:buClr>
                <a:srgbClr val="272525"/>
              </a:buClr>
              <a:buSzPts val="900"/>
              <a:buFont typeface="Lato"/>
              <a:buChar char="•"/>
            </a:pPr>
            <a:r>
              <a:rPr lang="fr" sz="900">
                <a:solidFill>
                  <a:srgbClr val="272525"/>
                </a:solidFill>
                <a:latin typeface="Lato"/>
                <a:ea typeface="Lato"/>
                <a:cs typeface="Lato"/>
                <a:sym typeface="Lato"/>
              </a:rPr>
              <a:t>Réduction des coûts de développement</a:t>
            </a:r>
            <a:endParaRPr sz="900">
              <a:solidFill>
                <a:schemeClr val="dk1"/>
              </a:solidFill>
              <a:latin typeface="Calibri"/>
              <a:ea typeface="Calibri"/>
              <a:cs typeface="Calibri"/>
              <a:sym typeface="Calibri"/>
            </a:endParaRPr>
          </a:p>
        </p:txBody>
      </p:sp>
      <p:sp>
        <p:nvSpPr>
          <p:cNvPr id="346" name="Google Shape;346;p28"/>
          <p:cNvSpPr/>
          <p:nvPr/>
        </p:nvSpPr>
        <p:spPr>
          <a:xfrm>
            <a:off x="2026221" y="4415061"/>
            <a:ext cx="2405700" cy="367800"/>
          </a:xfrm>
          <a:prstGeom prst="rect">
            <a:avLst/>
          </a:prstGeom>
          <a:noFill/>
          <a:ln>
            <a:noFill/>
          </a:ln>
        </p:spPr>
        <p:txBody>
          <a:bodyPr anchorCtr="0" anchor="t" bIns="28575" lIns="57150" spcFirstLastPara="1" rIns="57150" wrap="square" tIns="28575">
            <a:noAutofit/>
          </a:bodyPr>
          <a:lstStyle/>
          <a:p>
            <a:pPr indent="-209550" lvl="0" marL="215900" marR="0" rtl="0" algn="l">
              <a:lnSpc>
                <a:spcPct val="160013"/>
              </a:lnSpc>
              <a:spcBef>
                <a:spcPts val="0"/>
              </a:spcBef>
              <a:spcAft>
                <a:spcPts val="0"/>
              </a:spcAft>
              <a:buClr>
                <a:srgbClr val="272525"/>
              </a:buClr>
              <a:buSzPts val="900"/>
              <a:buFont typeface="Lato"/>
              <a:buChar char="•"/>
            </a:pPr>
            <a:r>
              <a:rPr lang="fr" sz="900">
                <a:solidFill>
                  <a:srgbClr val="272525"/>
                </a:solidFill>
                <a:latin typeface="Lato"/>
                <a:ea typeface="Lato"/>
                <a:cs typeface="Lato"/>
                <a:sym typeface="Lato"/>
              </a:rPr>
              <a:t>Amélioration de la communication entre les équipes</a:t>
            </a:r>
            <a:endParaRPr sz="900">
              <a:solidFill>
                <a:schemeClr val="dk1"/>
              </a:solidFill>
              <a:latin typeface="Calibri"/>
              <a:ea typeface="Calibri"/>
              <a:cs typeface="Calibri"/>
              <a:sym typeface="Calibri"/>
            </a:endParaRPr>
          </a:p>
        </p:txBody>
      </p:sp>
      <p:sp>
        <p:nvSpPr>
          <p:cNvPr id="347" name="Google Shape;347;p28"/>
          <p:cNvSpPr/>
          <p:nvPr/>
        </p:nvSpPr>
        <p:spPr>
          <a:xfrm>
            <a:off x="5687809" y="1226909"/>
            <a:ext cx="1490700" cy="179700"/>
          </a:xfrm>
          <a:prstGeom prst="rect">
            <a:avLst/>
          </a:prstGeom>
          <a:noFill/>
          <a:ln>
            <a:noFill/>
          </a:ln>
        </p:spPr>
        <p:txBody>
          <a:bodyPr anchorCtr="0" anchor="t" bIns="28575" lIns="57150" spcFirstLastPara="1" rIns="57150" wrap="square" tIns="28575">
            <a:noAutofit/>
          </a:bodyPr>
          <a:lstStyle/>
          <a:p>
            <a:pPr indent="0" lvl="0" marL="0" marR="0" rtl="0" algn="l">
              <a:lnSpc>
                <a:spcPct val="124972"/>
              </a:lnSpc>
              <a:spcBef>
                <a:spcPts val="0"/>
              </a:spcBef>
              <a:spcAft>
                <a:spcPts val="0"/>
              </a:spcAft>
              <a:buClr>
                <a:srgbClr val="312F2B"/>
              </a:buClr>
              <a:buSzPts val="1100"/>
              <a:buFont typeface="Gelasio"/>
              <a:buNone/>
            </a:pPr>
            <a:r>
              <a:rPr lang="fr" sz="1100">
                <a:solidFill>
                  <a:srgbClr val="312F2B"/>
                </a:solidFill>
                <a:latin typeface="Gelasio"/>
                <a:ea typeface="Gelasio"/>
                <a:cs typeface="Gelasio"/>
                <a:sym typeface="Gelasio"/>
              </a:rPr>
              <a:t>Qu'est-ce que Capella  ?</a:t>
            </a:r>
            <a:endParaRPr sz="1100">
              <a:solidFill>
                <a:schemeClr val="dk1"/>
              </a:solidFill>
              <a:latin typeface="Calibri"/>
              <a:ea typeface="Calibri"/>
              <a:cs typeface="Calibri"/>
              <a:sym typeface="Calibri"/>
            </a:endParaRPr>
          </a:p>
        </p:txBody>
      </p:sp>
      <p:sp>
        <p:nvSpPr>
          <p:cNvPr id="348" name="Google Shape;348;p28"/>
          <p:cNvSpPr/>
          <p:nvPr/>
        </p:nvSpPr>
        <p:spPr>
          <a:xfrm>
            <a:off x="5687809" y="1521366"/>
            <a:ext cx="2589300" cy="1102800"/>
          </a:xfrm>
          <a:prstGeom prst="rect">
            <a:avLst/>
          </a:prstGeom>
          <a:noFill/>
          <a:ln>
            <a:noFill/>
          </a:ln>
        </p:spPr>
        <p:txBody>
          <a:bodyPr anchorCtr="0" anchor="t" bIns="28575" lIns="57150" spcFirstLastPara="1" rIns="57150" wrap="square" tIns="28575">
            <a:noAutofit/>
          </a:bodyPr>
          <a:lstStyle/>
          <a:p>
            <a:pPr indent="0" lvl="0" marL="0" marR="0" rtl="0" algn="l">
              <a:lnSpc>
                <a:spcPct val="160013"/>
              </a:lnSpc>
              <a:spcBef>
                <a:spcPts val="0"/>
              </a:spcBef>
              <a:spcAft>
                <a:spcPts val="0"/>
              </a:spcAft>
              <a:buClr>
                <a:srgbClr val="272525"/>
              </a:buClr>
              <a:buSzPts val="900"/>
              <a:buFont typeface="Lato"/>
              <a:buNone/>
            </a:pPr>
            <a:r>
              <a:rPr lang="fr" sz="900">
                <a:solidFill>
                  <a:srgbClr val="272525"/>
                </a:solidFill>
                <a:latin typeface="Lato"/>
                <a:ea typeface="Lato"/>
                <a:cs typeface="Lato"/>
                <a:sym typeface="Lato"/>
              </a:rPr>
              <a:t>Capella de Thalès est une méthode de modélisation des systèmes complexes, qui permet d'analyser et de concevoir des systèmes de manière systématique. Elle est particulièrement utile dans les domaines de l'aérospatiale, de la défense et de l'automobile.</a:t>
            </a:r>
            <a:endParaRPr sz="9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descr="preencoded.png" id="354" name="Google Shape;354;p2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55" name="Google Shape;355;p29"/>
          <p:cNvSpPr/>
          <p:nvPr/>
        </p:nvSpPr>
        <p:spPr>
          <a:xfrm>
            <a:off x="0" y="0"/>
            <a:ext cx="9144000" cy="5143500"/>
          </a:xfrm>
          <a:prstGeom prst="rect">
            <a:avLst/>
          </a:prstGeom>
          <a:solidFill>
            <a:srgbClr val="FFFFFF">
              <a:alpha val="74900"/>
            </a:srgbClr>
          </a:solidFill>
          <a:ln cap="flat" cmpd="sng" w="13800">
            <a:solidFill>
              <a:srgbClr val="FFFFFF">
                <a:alpha val="63919"/>
              </a:srgbClr>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356" name="Google Shape;356;p29"/>
          <p:cNvSpPr/>
          <p:nvPr/>
        </p:nvSpPr>
        <p:spPr>
          <a:xfrm>
            <a:off x="3949749" y="1007864"/>
            <a:ext cx="4673400" cy="867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312F2B"/>
              </a:buClr>
              <a:buSzPts val="2700"/>
              <a:buFont typeface="Gelasio"/>
              <a:buNone/>
            </a:pPr>
            <a:r>
              <a:rPr lang="fr" sz="2700">
                <a:solidFill>
                  <a:srgbClr val="312F2B"/>
                </a:solidFill>
                <a:latin typeface="Gelasio"/>
                <a:ea typeface="Gelasio"/>
                <a:cs typeface="Gelasio"/>
                <a:sym typeface="Gelasio"/>
              </a:rPr>
              <a:t>1.c Données et bases de données</a:t>
            </a:r>
            <a:endParaRPr sz="2700">
              <a:solidFill>
                <a:schemeClr val="dk1"/>
              </a:solidFill>
              <a:latin typeface="Calibri"/>
              <a:ea typeface="Calibri"/>
              <a:cs typeface="Calibri"/>
              <a:sym typeface="Calibri"/>
            </a:endParaRPr>
          </a:p>
        </p:txBody>
      </p:sp>
      <p:sp>
        <p:nvSpPr>
          <p:cNvPr id="357" name="Google Shape;357;p29"/>
          <p:cNvSpPr/>
          <p:nvPr/>
        </p:nvSpPr>
        <p:spPr>
          <a:xfrm>
            <a:off x="3949749" y="2192611"/>
            <a:ext cx="312300" cy="312300"/>
          </a:xfrm>
          <a:prstGeom prst="roundRect">
            <a:avLst>
              <a:gd fmla="val 20000" name="adj"/>
            </a:avLst>
          </a:prstGeom>
          <a:solidFill>
            <a:srgbClr val="E8E8E3"/>
          </a:solidFill>
          <a:ln cap="flat" cmpd="sng" w="13800">
            <a:solidFill>
              <a:srgbClr val="D1D1C7"/>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358" name="Google Shape;358;p29"/>
          <p:cNvSpPr/>
          <p:nvPr/>
        </p:nvSpPr>
        <p:spPr>
          <a:xfrm>
            <a:off x="4060701" y="2218655"/>
            <a:ext cx="90600" cy="2604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272525"/>
              </a:buClr>
              <a:buSzPts val="1600"/>
              <a:buFont typeface="Gelasio"/>
              <a:buNone/>
            </a:pPr>
            <a:r>
              <a:rPr lang="fr" sz="1600">
                <a:solidFill>
                  <a:srgbClr val="272525"/>
                </a:solidFill>
                <a:latin typeface="Gelasio"/>
                <a:ea typeface="Gelasio"/>
                <a:cs typeface="Gelasio"/>
                <a:sym typeface="Gelasio"/>
              </a:rPr>
              <a:t>1</a:t>
            </a:r>
            <a:endParaRPr sz="1600">
              <a:solidFill>
                <a:schemeClr val="dk1"/>
              </a:solidFill>
              <a:latin typeface="Calibri"/>
              <a:ea typeface="Calibri"/>
              <a:cs typeface="Calibri"/>
              <a:sym typeface="Calibri"/>
            </a:endParaRPr>
          </a:p>
        </p:txBody>
      </p:sp>
      <p:sp>
        <p:nvSpPr>
          <p:cNvPr id="359" name="Google Shape;359;p29"/>
          <p:cNvSpPr/>
          <p:nvPr/>
        </p:nvSpPr>
        <p:spPr>
          <a:xfrm>
            <a:off x="4401071" y="2240310"/>
            <a:ext cx="15573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272525"/>
              </a:buClr>
              <a:buSzPts val="1400"/>
              <a:buFont typeface="Gelasio"/>
              <a:buNone/>
            </a:pPr>
            <a:r>
              <a:rPr lang="fr" sz="1400">
                <a:solidFill>
                  <a:srgbClr val="272525"/>
                </a:solidFill>
                <a:latin typeface="Gelasio"/>
                <a:ea typeface="Gelasio"/>
                <a:cs typeface="Gelasio"/>
                <a:sym typeface="Gelasio"/>
              </a:rPr>
              <a:t>Stockage de données</a:t>
            </a:r>
            <a:endParaRPr sz="1400">
              <a:solidFill>
                <a:schemeClr val="dk1"/>
              </a:solidFill>
              <a:latin typeface="Calibri"/>
              <a:ea typeface="Calibri"/>
              <a:cs typeface="Calibri"/>
              <a:sym typeface="Calibri"/>
            </a:endParaRPr>
          </a:p>
        </p:txBody>
      </p:sp>
      <p:sp>
        <p:nvSpPr>
          <p:cNvPr id="360" name="Google Shape;360;p29"/>
          <p:cNvSpPr/>
          <p:nvPr/>
        </p:nvSpPr>
        <p:spPr>
          <a:xfrm>
            <a:off x="4401071" y="2596158"/>
            <a:ext cx="1815900" cy="666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lang="fr" sz="1100">
                <a:solidFill>
                  <a:srgbClr val="272525"/>
                </a:solidFill>
                <a:latin typeface="Lato"/>
                <a:ea typeface="Lato"/>
                <a:cs typeface="Lato"/>
                <a:sym typeface="Lato"/>
              </a:rPr>
              <a:t>Stockez et gérez vos données dans une base de données centralisée.</a:t>
            </a:r>
            <a:endParaRPr sz="1100">
              <a:solidFill>
                <a:schemeClr val="dk1"/>
              </a:solidFill>
              <a:latin typeface="Calibri"/>
              <a:ea typeface="Calibri"/>
              <a:cs typeface="Calibri"/>
              <a:sym typeface="Calibri"/>
            </a:endParaRPr>
          </a:p>
        </p:txBody>
      </p:sp>
      <p:sp>
        <p:nvSpPr>
          <p:cNvPr id="361" name="Google Shape;361;p29"/>
          <p:cNvSpPr/>
          <p:nvPr/>
        </p:nvSpPr>
        <p:spPr>
          <a:xfrm>
            <a:off x="6355928" y="2192611"/>
            <a:ext cx="312300" cy="312300"/>
          </a:xfrm>
          <a:prstGeom prst="roundRect">
            <a:avLst>
              <a:gd fmla="val 20000" name="adj"/>
            </a:avLst>
          </a:prstGeom>
          <a:solidFill>
            <a:srgbClr val="E8E8E3"/>
          </a:solidFill>
          <a:ln cap="flat" cmpd="sng" w="13800">
            <a:solidFill>
              <a:srgbClr val="D1D1C7"/>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362" name="Google Shape;362;p29"/>
          <p:cNvSpPr/>
          <p:nvPr/>
        </p:nvSpPr>
        <p:spPr>
          <a:xfrm>
            <a:off x="6452593" y="2218655"/>
            <a:ext cx="119100" cy="2604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272525"/>
              </a:buClr>
              <a:buSzPts val="1600"/>
              <a:buFont typeface="Gelasio"/>
              <a:buNone/>
            </a:pPr>
            <a:r>
              <a:rPr lang="fr" sz="1600">
                <a:solidFill>
                  <a:srgbClr val="272525"/>
                </a:solidFill>
                <a:latin typeface="Gelasio"/>
                <a:ea typeface="Gelasio"/>
                <a:cs typeface="Gelasio"/>
                <a:sym typeface="Gelasio"/>
              </a:rPr>
              <a:t>2</a:t>
            </a:r>
            <a:endParaRPr sz="1600">
              <a:solidFill>
                <a:schemeClr val="dk1"/>
              </a:solidFill>
              <a:latin typeface="Calibri"/>
              <a:ea typeface="Calibri"/>
              <a:cs typeface="Calibri"/>
              <a:sym typeface="Calibri"/>
            </a:endParaRPr>
          </a:p>
        </p:txBody>
      </p:sp>
      <p:sp>
        <p:nvSpPr>
          <p:cNvPr id="363" name="Google Shape;363;p29"/>
          <p:cNvSpPr/>
          <p:nvPr/>
        </p:nvSpPr>
        <p:spPr>
          <a:xfrm>
            <a:off x="6807249" y="2240310"/>
            <a:ext cx="13887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272525"/>
              </a:buClr>
              <a:buSzPts val="1400"/>
              <a:buFont typeface="Gelasio"/>
              <a:buNone/>
            </a:pPr>
            <a:r>
              <a:rPr lang="fr" sz="1400">
                <a:solidFill>
                  <a:srgbClr val="272525"/>
                </a:solidFill>
                <a:latin typeface="Gelasio"/>
                <a:ea typeface="Gelasio"/>
                <a:cs typeface="Gelasio"/>
                <a:sym typeface="Gelasio"/>
              </a:rPr>
              <a:t>Intégration</a:t>
            </a:r>
            <a:endParaRPr sz="1400">
              <a:solidFill>
                <a:schemeClr val="dk1"/>
              </a:solidFill>
              <a:latin typeface="Calibri"/>
              <a:ea typeface="Calibri"/>
              <a:cs typeface="Calibri"/>
              <a:sym typeface="Calibri"/>
            </a:endParaRPr>
          </a:p>
        </p:txBody>
      </p:sp>
      <p:sp>
        <p:nvSpPr>
          <p:cNvPr id="364" name="Google Shape;364;p29"/>
          <p:cNvSpPr/>
          <p:nvPr/>
        </p:nvSpPr>
        <p:spPr>
          <a:xfrm>
            <a:off x="6807249" y="2596158"/>
            <a:ext cx="1815900" cy="444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lang="fr" sz="1100">
                <a:solidFill>
                  <a:srgbClr val="272525"/>
                </a:solidFill>
                <a:latin typeface="Lato"/>
                <a:ea typeface="Lato"/>
                <a:cs typeface="Lato"/>
                <a:sym typeface="Lato"/>
              </a:rPr>
              <a:t>Intégrez vos données entre différentes bases de données.</a:t>
            </a:r>
            <a:endParaRPr sz="1100">
              <a:solidFill>
                <a:schemeClr val="dk1"/>
              </a:solidFill>
              <a:latin typeface="Calibri"/>
              <a:ea typeface="Calibri"/>
              <a:cs typeface="Calibri"/>
              <a:sym typeface="Calibri"/>
            </a:endParaRPr>
          </a:p>
        </p:txBody>
      </p:sp>
      <p:sp>
        <p:nvSpPr>
          <p:cNvPr id="365" name="Google Shape;365;p29"/>
          <p:cNvSpPr/>
          <p:nvPr/>
        </p:nvSpPr>
        <p:spPr>
          <a:xfrm>
            <a:off x="3949749" y="3509888"/>
            <a:ext cx="312300" cy="312300"/>
          </a:xfrm>
          <a:prstGeom prst="roundRect">
            <a:avLst>
              <a:gd fmla="val 20000" name="adj"/>
            </a:avLst>
          </a:prstGeom>
          <a:solidFill>
            <a:srgbClr val="E8E8E3"/>
          </a:solidFill>
          <a:ln cap="flat" cmpd="sng" w="13800">
            <a:solidFill>
              <a:srgbClr val="D1D1C7"/>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366" name="Google Shape;366;p29"/>
          <p:cNvSpPr/>
          <p:nvPr/>
        </p:nvSpPr>
        <p:spPr>
          <a:xfrm>
            <a:off x="4048795" y="3535933"/>
            <a:ext cx="114300" cy="2604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272525"/>
              </a:buClr>
              <a:buSzPts val="1600"/>
              <a:buFont typeface="Gelasio"/>
              <a:buNone/>
            </a:pPr>
            <a:r>
              <a:rPr lang="fr" sz="1600">
                <a:solidFill>
                  <a:srgbClr val="272525"/>
                </a:solidFill>
                <a:latin typeface="Gelasio"/>
                <a:ea typeface="Gelasio"/>
                <a:cs typeface="Gelasio"/>
                <a:sym typeface="Gelasio"/>
              </a:rPr>
              <a:t>3</a:t>
            </a:r>
            <a:endParaRPr sz="1600">
              <a:solidFill>
                <a:schemeClr val="dk1"/>
              </a:solidFill>
              <a:latin typeface="Calibri"/>
              <a:ea typeface="Calibri"/>
              <a:cs typeface="Calibri"/>
              <a:sym typeface="Calibri"/>
            </a:endParaRPr>
          </a:p>
        </p:txBody>
      </p:sp>
      <p:sp>
        <p:nvSpPr>
          <p:cNvPr id="367" name="Google Shape;367;p29"/>
          <p:cNvSpPr/>
          <p:nvPr/>
        </p:nvSpPr>
        <p:spPr>
          <a:xfrm>
            <a:off x="4401071" y="3557588"/>
            <a:ext cx="15621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272525"/>
              </a:buClr>
              <a:buSzPts val="1400"/>
              <a:buFont typeface="Gelasio"/>
              <a:buNone/>
            </a:pPr>
            <a:r>
              <a:rPr lang="fr" sz="1400">
                <a:solidFill>
                  <a:srgbClr val="272525"/>
                </a:solidFill>
                <a:latin typeface="Gelasio"/>
                <a:ea typeface="Gelasio"/>
                <a:cs typeface="Gelasio"/>
                <a:sym typeface="Gelasio"/>
              </a:rPr>
              <a:t>Analyse des données</a:t>
            </a:r>
            <a:endParaRPr sz="1400">
              <a:solidFill>
                <a:schemeClr val="dk1"/>
              </a:solidFill>
              <a:latin typeface="Calibri"/>
              <a:ea typeface="Calibri"/>
              <a:cs typeface="Calibri"/>
              <a:sym typeface="Calibri"/>
            </a:endParaRPr>
          </a:p>
        </p:txBody>
      </p:sp>
      <p:sp>
        <p:nvSpPr>
          <p:cNvPr id="368" name="Google Shape;368;p29"/>
          <p:cNvSpPr/>
          <p:nvPr/>
        </p:nvSpPr>
        <p:spPr>
          <a:xfrm>
            <a:off x="4401071" y="3913436"/>
            <a:ext cx="4222200" cy="222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lang="fr" sz="1100">
                <a:solidFill>
                  <a:srgbClr val="272525"/>
                </a:solidFill>
                <a:latin typeface="Lato"/>
                <a:ea typeface="Lato"/>
                <a:cs typeface="Lato"/>
                <a:sym typeface="Lato"/>
              </a:rPr>
              <a:t>Analysez vos données pour mieux comprendre votre production.</a:t>
            </a:r>
            <a:endParaRPr sz="1100">
              <a:solidFill>
                <a:schemeClr val="dk1"/>
              </a:solidFill>
              <a:latin typeface="Calibri"/>
              <a:ea typeface="Calibri"/>
              <a:cs typeface="Calibri"/>
              <a:sym typeface="Calibri"/>
            </a:endParaRPr>
          </a:p>
        </p:txBody>
      </p:sp>
      <p:pic>
        <p:nvPicPr>
          <p:cNvPr descr="preencoded.png" id="369" name="Google Shape;369;p29"/>
          <p:cNvPicPr preferRelativeResize="0"/>
          <p:nvPr/>
        </p:nvPicPr>
        <p:blipFill rotWithShape="1">
          <a:blip r:embed="rId4">
            <a:alphaModFix/>
          </a:blip>
          <a:srcRect b="0" l="0" r="0" t="0"/>
          <a:stretch/>
        </p:blipFill>
        <p:spPr>
          <a:xfrm>
            <a:off x="0" y="0"/>
            <a:ext cx="3429000"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descr="preencoded.png" id="375" name="Google Shape;375;p30"/>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76" name="Google Shape;376;p30"/>
          <p:cNvSpPr/>
          <p:nvPr/>
        </p:nvSpPr>
        <p:spPr>
          <a:xfrm>
            <a:off x="0" y="0"/>
            <a:ext cx="9144000" cy="5143500"/>
          </a:xfrm>
          <a:prstGeom prst="rect">
            <a:avLst/>
          </a:prstGeom>
          <a:solidFill>
            <a:srgbClr val="FFFFFF">
              <a:alpha val="74900"/>
            </a:srgbClr>
          </a:solidFill>
          <a:ln cap="flat" cmpd="sng" w="13800">
            <a:solidFill>
              <a:srgbClr val="FFFFFF">
                <a:alpha val="63919"/>
              </a:srgbClr>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377" name="Google Shape;377;p30"/>
          <p:cNvSpPr/>
          <p:nvPr/>
        </p:nvSpPr>
        <p:spPr>
          <a:xfrm>
            <a:off x="1273746" y="1071191"/>
            <a:ext cx="48198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312F2B"/>
              </a:buClr>
              <a:buSzPts val="2700"/>
              <a:buFont typeface="Gelasio"/>
              <a:buNone/>
            </a:pPr>
            <a:r>
              <a:rPr lang="fr" sz="2700">
                <a:solidFill>
                  <a:srgbClr val="312F2B"/>
                </a:solidFill>
                <a:latin typeface="Gelasio"/>
                <a:ea typeface="Gelasio"/>
                <a:cs typeface="Gelasio"/>
                <a:sym typeface="Gelasio"/>
              </a:rPr>
              <a:t>1.d Réseaux et communications</a:t>
            </a:r>
            <a:endParaRPr sz="2700">
              <a:solidFill>
                <a:schemeClr val="dk1"/>
              </a:solidFill>
              <a:latin typeface="Calibri"/>
              <a:ea typeface="Calibri"/>
              <a:cs typeface="Calibri"/>
              <a:sym typeface="Calibri"/>
            </a:endParaRPr>
          </a:p>
        </p:txBody>
      </p:sp>
      <p:sp>
        <p:nvSpPr>
          <p:cNvPr id="378" name="Google Shape;378;p30"/>
          <p:cNvSpPr/>
          <p:nvPr/>
        </p:nvSpPr>
        <p:spPr>
          <a:xfrm>
            <a:off x="1273746" y="1991171"/>
            <a:ext cx="6596400" cy="27900"/>
          </a:xfrm>
          <a:prstGeom prst="rect">
            <a:avLst/>
          </a:prstGeom>
          <a:solidFill>
            <a:srgbClr val="D1D1C7"/>
          </a:solidFill>
          <a:ln>
            <a:noFill/>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379" name="Google Shape;379;p30"/>
          <p:cNvSpPr/>
          <p:nvPr/>
        </p:nvSpPr>
        <p:spPr>
          <a:xfrm>
            <a:off x="2312975" y="1991171"/>
            <a:ext cx="27900" cy="486000"/>
          </a:xfrm>
          <a:prstGeom prst="rect">
            <a:avLst/>
          </a:prstGeom>
          <a:solidFill>
            <a:srgbClr val="D1D1C7"/>
          </a:solidFill>
          <a:ln>
            <a:noFill/>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380" name="Google Shape;380;p30"/>
          <p:cNvSpPr/>
          <p:nvPr/>
        </p:nvSpPr>
        <p:spPr>
          <a:xfrm>
            <a:off x="2170658" y="1834976"/>
            <a:ext cx="312300" cy="312300"/>
          </a:xfrm>
          <a:prstGeom prst="roundRect">
            <a:avLst>
              <a:gd fmla="val 20000" name="adj"/>
            </a:avLst>
          </a:prstGeom>
          <a:solidFill>
            <a:srgbClr val="E8E8E3"/>
          </a:solidFill>
          <a:ln cap="flat" cmpd="sng" w="13800">
            <a:solidFill>
              <a:srgbClr val="D1D1C7"/>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381" name="Google Shape;381;p30"/>
          <p:cNvSpPr/>
          <p:nvPr/>
        </p:nvSpPr>
        <p:spPr>
          <a:xfrm>
            <a:off x="2281609" y="1861021"/>
            <a:ext cx="90600" cy="2604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272525"/>
              </a:buClr>
              <a:buSzPts val="1600"/>
              <a:buFont typeface="Gelasio"/>
              <a:buNone/>
            </a:pPr>
            <a:r>
              <a:rPr lang="fr" sz="1600">
                <a:solidFill>
                  <a:srgbClr val="272525"/>
                </a:solidFill>
                <a:latin typeface="Gelasio"/>
                <a:ea typeface="Gelasio"/>
                <a:cs typeface="Gelasio"/>
                <a:sym typeface="Gelasio"/>
              </a:rPr>
              <a:t>1</a:t>
            </a:r>
            <a:endParaRPr sz="1600">
              <a:solidFill>
                <a:schemeClr val="dk1"/>
              </a:solidFill>
              <a:latin typeface="Calibri"/>
              <a:ea typeface="Calibri"/>
              <a:cs typeface="Calibri"/>
              <a:sym typeface="Calibri"/>
            </a:endParaRPr>
          </a:p>
        </p:txBody>
      </p:sp>
      <p:sp>
        <p:nvSpPr>
          <p:cNvPr id="382" name="Google Shape;382;p30"/>
          <p:cNvSpPr/>
          <p:nvPr/>
        </p:nvSpPr>
        <p:spPr>
          <a:xfrm>
            <a:off x="1412602" y="2616101"/>
            <a:ext cx="1828500" cy="434100"/>
          </a:xfrm>
          <a:prstGeom prst="rect">
            <a:avLst/>
          </a:prstGeom>
          <a:noFill/>
          <a:ln>
            <a:noFill/>
          </a:ln>
        </p:spPr>
        <p:txBody>
          <a:bodyPr anchorCtr="0" anchor="t" bIns="28575" lIns="57150" spcFirstLastPara="1" rIns="57150" wrap="square" tIns="28575">
            <a:noAutofit/>
          </a:bodyPr>
          <a:lstStyle/>
          <a:p>
            <a:pPr indent="0" lvl="0" marL="0" marR="0" rtl="0" algn="ctr">
              <a:lnSpc>
                <a:spcPct val="125011"/>
              </a:lnSpc>
              <a:spcBef>
                <a:spcPts val="0"/>
              </a:spcBef>
              <a:spcAft>
                <a:spcPts val="0"/>
              </a:spcAft>
              <a:buClr>
                <a:srgbClr val="272525"/>
              </a:buClr>
              <a:buSzPts val="1400"/>
              <a:buFont typeface="Gelasio"/>
              <a:buNone/>
            </a:pPr>
            <a:r>
              <a:rPr lang="fr" sz="1400">
                <a:solidFill>
                  <a:srgbClr val="272525"/>
                </a:solidFill>
                <a:latin typeface="Gelasio"/>
                <a:ea typeface="Gelasio"/>
                <a:cs typeface="Gelasio"/>
                <a:sym typeface="Gelasio"/>
              </a:rPr>
              <a:t>Réseaux locaux et étendus</a:t>
            </a:r>
            <a:endParaRPr sz="1400">
              <a:solidFill>
                <a:schemeClr val="dk1"/>
              </a:solidFill>
              <a:latin typeface="Calibri"/>
              <a:ea typeface="Calibri"/>
              <a:cs typeface="Calibri"/>
              <a:sym typeface="Calibri"/>
            </a:endParaRPr>
          </a:p>
        </p:txBody>
      </p:sp>
      <p:sp>
        <p:nvSpPr>
          <p:cNvPr id="383" name="Google Shape;383;p30"/>
          <p:cNvSpPr/>
          <p:nvPr/>
        </p:nvSpPr>
        <p:spPr>
          <a:xfrm>
            <a:off x="1412602" y="3188940"/>
            <a:ext cx="1828500" cy="666300"/>
          </a:xfrm>
          <a:prstGeom prst="rect">
            <a:avLst/>
          </a:prstGeom>
          <a:noFill/>
          <a:ln>
            <a:noFill/>
          </a:ln>
        </p:spPr>
        <p:txBody>
          <a:bodyPr anchorCtr="0" anchor="t" bIns="28575" lIns="57150" spcFirstLastPara="1" rIns="57150" wrap="square" tIns="28575">
            <a:noAutofit/>
          </a:bodyPr>
          <a:lstStyle/>
          <a:p>
            <a:pPr indent="0" lvl="0" marL="0" marR="0" rtl="0" algn="ctr">
              <a:lnSpc>
                <a:spcPct val="159942"/>
              </a:lnSpc>
              <a:spcBef>
                <a:spcPts val="0"/>
              </a:spcBef>
              <a:spcAft>
                <a:spcPts val="0"/>
              </a:spcAft>
              <a:buClr>
                <a:srgbClr val="272525"/>
              </a:buClr>
              <a:buSzPts val="1100"/>
              <a:buFont typeface="Lato"/>
              <a:buNone/>
            </a:pPr>
            <a:r>
              <a:rPr lang="fr" sz="1100">
                <a:solidFill>
                  <a:srgbClr val="272525"/>
                </a:solidFill>
                <a:latin typeface="Lato"/>
                <a:ea typeface="Lato"/>
                <a:cs typeface="Lato"/>
                <a:sym typeface="Lato"/>
              </a:rPr>
              <a:t>Connectez tous vos systèmes avec des réseaux locaux et étendus.</a:t>
            </a:r>
            <a:endParaRPr sz="1100">
              <a:solidFill>
                <a:schemeClr val="dk1"/>
              </a:solidFill>
              <a:latin typeface="Calibri"/>
              <a:ea typeface="Calibri"/>
              <a:cs typeface="Calibri"/>
              <a:sym typeface="Calibri"/>
            </a:endParaRPr>
          </a:p>
        </p:txBody>
      </p:sp>
      <p:sp>
        <p:nvSpPr>
          <p:cNvPr id="384" name="Google Shape;384;p30"/>
          <p:cNvSpPr/>
          <p:nvPr/>
        </p:nvSpPr>
        <p:spPr>
          <a:xfrm>
            <a:off x="4558048" y="1991171"/>
            <a:ext cx="27900" cy="486000"/>
          </a:xfrm>
          <a:prstGeom prst="rect">
            <a:avLst/>
          </a:prstGeom>
          <a:solidFill>
            <a:srgbClr val="D1D1C7"/>
          </a:solidFill>
          <a:ln>
            <a:noFill/>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385" name="Google Shape;385;p30"/>
          <p:cNvSpPr/>
          <p:nvPr/>
        </p:nvSpPr>
        <p:spPr>
          <a:xfrm>
            <a:off x="4415731" y="1834976"/>
            <a:ext cx="312300" cy="312300"/>
          </a:xfrm>
          <a:prstGeom prst="roundRect">
            <a:avLst>
              <a:gd fmla="val 20000" name="adj"/>
            </a:avLst>
          </a:prstGeom>
          <a:solidFill>
            <a:srgbClr val="E8E8E3"/>
          </a:solidFill>
          <a:ln cap="flat" cmpd="sng" w="13800">
            <a:solidFill>
              <a:srgbClr val="D1D1C7"/>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386" name="Google Shape;386;p30"/>
          <p:cNvSpPr/>
          <p:nvPr/>
        </p:nvSpPr>
        <p:spPr>
          <a:xfrm>
            <a:off x="4512394" y="1861021"/>
            <a:ext cx="119100" cy="2604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272525"/>
              </a:buClr>
              <a:buSzPts val="1600"/>
              <a:buFont typeface="Gelasio"/>
              <a:buNone/>
            </a:pPr>
            <a:r>
              <a:rPr lang="fr" sz="1600">
                <a:solidFill>
                  <a:srgbClr val="272525"/>
                </a:solidFill>
                <a:latin typeface="Gelasio"/>
                <a:ea typeface="Gelasio"/>
                <a:cs typeface="Gelasio"/>
                <a:sym typeface="Gelasio"/>
              </a:rPr>
              <a:t>2</a:t>
            </a:r>
            <a:endParaRPr sz="1600">
              <a:solidFill>
                <a:schemeClr val="dk1"/>
              </a:solidFill>
              <a:latin typeface="Calibri"/>
              <a:ea typeface="Calibri"/>
              <a:cs typeface="Calibri"/>
              <a:sym typeface="Calibri"/>
            </a:endParaRPr>
          </a:p>
        </p:txBody>
      </p:sp>
      <p:sp>
        <p:nvSpPr>
          <p:cNvPr id="387" name="Google Shape;387;p30"/>
          <p:cNvSpPr/>
          <p:nvPr/>
        </p:nvSpPr>
        <p:spPr>
          <a:xfrm>
            <a:off x="3838501" y="2616101"/>
            <a:ext cx="1466700" cy="216900"/>
          </a:xfrm>
          <a:prstGeom prst="rect">
            <a:avLst/>
          </a:prstGeom>
          <a:noFill/>
          <a:ln>
            <a:noFill/>
          </a:ln>
        </p:spPr>
        <p:txBody>
          <a:bodyPr anchorCtr="0" anchor="t" bIns="28575" lIns="57150" spcFirstLastPara="1" rIns="57150" wrap="square" tIns="28575">
            <a:noAutofit/>
          </a:bodyPr>
          <a:lstStyle/>
          <a:p>
            <a:pPr indent="0" lvl="0" marL="0" marR="0" rtl="0" algn="ctr">
              <a:lnSpc>
                <a:spcPct val="125011"/>
              </a:lnSpc>
              <a:spcBef>
                <a:spcPts val="0"/>
              </a:spcBef>
              <a:spcAft>
                <a:spcPts val="0"/>
              </a:spcAft>
              <a:buClr>
                <a:srgbClr val="272525"/>
              </a:buClr>
              <a:buSzPts val="1400"/>
              <a:buFont typeface="Gelasio"/>
              <a:buNone/>
            </a:pPr>
            <a:r>
              <a:rPr lang="fr" sz="1400">
                <a:solidFill>
                  <a:srgbClr val="272525"/>
                </a:solidFill>
                <a:latin typeface="Gelasio"/>
                <a:ea typeface="Gelasio"/>
                <a:cs typeface="Gelasio"/>
                <a:sym typeface="Gelasio"/>
              </a:rPr>
              <a:t>Connexions sans fil</a:t>
            </a:r>
            <a:endParaRPr sz="1400">
              <a:solidFill>
                <a:schemeClr val="dk1"/>
              </a:solidFill>
              <a:latin typeface="Calibri"/>
              <a:ea typeface="Calibri"/>
              <a:cs typeface="Calibri"/>
              <a:sym typeface="Calibri"/>
            </a:endParaRPr>
          </a:p>
        </p:txBody>
      </p:sp>
      <p:sp>
        <p:nvSpPr>
          <p:cNvPr id="388" name="Google Shape;388;p30"/>
          <p:cNvSpPr/>
          <p:nvPr/>
        </p:nvSpPr>
        <p:spPr>
          <a:xfrm>
            <a:off x="3657674" y="2971949"/>
            <a:ext cx="1828500" cy="666300"/>
          </a:xfrm>
          <a:prstGeom prst="rect">
            <a:avLst/>
          </a:prstGeom>
          <a:noFill/>
          <a:ln>
            <a:noFill/>
          </a:ln>
        </p:spPr>
        <p:txBody>
          <a:bodyPr anchorCtr="0" anchor="t" bIns="28575" lIns="57150" spcFirstLastPara="1" rIns="57150" wrap="square" tIns="28575">
            <a:noAutofit/>
          </a:bodyPr>
          <a:lstStyle/>
          <a:p>
            <a:pPr indent="0" lvl="0" marL="0" marR="0" rtl="0" algn="ctr">
              <a:lnSpc>
                <a:spcPct val="159942"/>
              </a:lnSpc>
              <a:spcBef>
                <a:spcPts val="0"/>
              </a:spcBef>
              <a:spcAft>
                <a:spcPts val="0"/>
              </a:spcAft>
              <a:buClr>
                <a:srgbClr val="272525"/>
              </a:buClr>
              <a:buSzPts val="1100"/>
              <a:buFont typeface="Lato"/>
              <a:buNone/>
            </a:pPr>
            <a:r>
              <a:rPr lang="fr" sz="1100">
                <a:solidFill>
                  <a:srgbClr val="272525"/>
                </a:solidFill>
                <a:latin typeface="Lato"/>
                <a:ea typeface="Lato"/>
                <a:cs typeface="Lato"/>
                <a:sym typeface="Lato"/>
              </a:rPr>
              <a:t>Pour des communications sans fil entre différents systèmes.</a:t>
            </a:r>
            <a:endParaRPr sz="1100">
              <a:solidFill>
                <a:schemeClr val="dk1"/>
              </a:solidFill>
              <a:latin typeface="Calibri"/>
              <a:ea typeface="Calibri"/>
              <a:cs typeface="Calibri"/>
              <a:sym typeface="Calibri"/>
            </a:endParaRPr>
          </a:p>
        </p:txBody>
      </p:sp>
      <p:sp>
        <p:nvSpPr>
          <p:cNvPr id="389" name="Google Shape;389;p30"/>
          <p:cNvSpPr/>
          <p:nvPr/>
        </p:nvSpPr>
        <p:spPr>
          <a:xfrm>
            <a:off x="6803194" y="1991171"/>
            <a:ext cx="27900" cy="486000"/>
          </a:xfrm>
          <a:prstGeom prst="rect">
            <a:avLst/>
          </a:prstGeom>
          <a:solidFill>
            <a:srgbClr val="D1D1C7"/>
          </a:solidFill>
          <a:ln>
            <a:noFill/>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390" name="Google Shape;390;p30"/>
          <p:cNvSpPr/>
          <p:nvPr/>
        </p:nvSpPr>
        <p:spPr>
          <a:xfrm>
            <a:off x="6660877" y="1834976"/>
            <a:ext cx="312300" cy="312300"/>
          </a:xfrm>
          <a:prstGeom prst="roundRect">
            <a:avLst>
              <a:gd fmla="val 20000" name="adj"/>
            </a:avLst>
          </a:prstGeom>
          <a:solidFill>
            <a:srgbClr val="E8E8E3"/>
          </a:solidFill>
          <a:ln cap="flat" cmpd="sng" w="13800">
            <a:solidFill>
              <a:srgbClr val="D1D1C7"/>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391" name="Google Shape;391;p30"/>
          <p:cNvSpPr/>
          <p:nvPr/>
        </p:nvSpPr>
        <p:spPr>
          <a:xfrm>
            <a:off x="6759923" y="1861021"/>
            <a:ext cx="114300" cy="2604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272525"/>
              </a:buClr>
              <a:buSzPts val="1600"/>
              <a:buFont typeface="Gelasio"/>
              <a:buNone/>
            </a:pPr>
            <a:r>
              <a:rPr lang="fr" sz="1600">
                <a:solidFill>
                  <a:srgbClr val="272525"/>
                </a:solidFill>
                <a:latin typeface="Gelasio"/>
                <a:ea typeface="Gelasio"/>
                <a:cs typeface="Gelasio"/>
                <a:sym typeface="Gelasio"/>
              </a:rPr>
              <a:t>3</a:t>
            </a:r>
            <a:endParaRPr sz="1600">
              <a:solidFill>
                <a:schemeClr val="dk1"/>
              </a:solidFill>
              <a:latin typeface="Calibri"/>
              <a:ea typeface="Calibri"/>
              <a:cs typeface="Calibri"/>
              <a:sym typeface="Calibri"/>
            </a:endParaRPr>
          </a:p>
        </p:txBody>
      </p:sp>
      <p:sp>
        <p:nvSpPr>
          <p:cNvPr id="392" name="Google Shape;392;p30"/>
          <p:cNvSpPr/>
          <p:nvPr/>
        </p:nvSpPr>
        <p:spPr>
          <a:xfrm>
            <a:off x="5902821" y="2616101"/>
            <a:ext cx="1828500" cy="651000"/>
          </a:xfrm>
          <a:prstGeom prst="rect">
            <a:avLst/>
          </a:prstGeom>
          <a:noFill/>
          <a:ln>
            <a:noFill/>
          </a:ln>
        </p:spPr>
        <p:txBody>
          <a:bodyPr anchorCtr="0" anchor="t" bIns="28575" lIns="57150" spcFirstLastPara="1" rIns="57150" wrap="square" tIns="28575">
            <a:noAutofit/>
          </a:bodyPr>
          <a:lstStyle/>
          <a:p>
            <a:pPr indent="0" lvl="0" marL="0" marR="0" rtl="0" algn="ctr">
              <a:lnSpc>
                <a:spcPct val="125011"/>
              </a:lnSpc>
              <a:spcBef>
                <a:spcPts val="0"/>
              </a:spcBef>
              <a:spcAft>
                <a:spcPts val="0"/>
              </a:spcAft>
              <a:buClr>
                <a:srgbClr val="272525"/>
              </a:buClr>
              <a:buSzPts val="1400"/>
              <a:buFont typeface="Gelasio"/>
              <a:buNone/>
            </a:pPr>
            <a:r>
              <a:rPr lang="fr" sz="1400">
                <a:solidFill>
                  <a:srgbClr val="272525"/>
                </a:solidFill>
                <a:latin typeface="Gelasio"/>
                <a:ea typeface="Gelasio"/>
                <a:cs typeface="Gelasio"/>
                <a:sym typeface="Gelasio"/>
              </a:rPr>
              <a:t>Protocoles de communication spécifiques à l'industrie</a:t>
            </a:r>
            <a:endParaRPr sz="1400">
              <a:solidFill>
                <a:schemeClr val="dk1"/>
              </a:solidFill>
              <a:latin typeface="Calibri"/>
              <a:ea typeface="Calibri"/>
              <a:cs typeface="Calibri"/>
              <a:sym typeface="Calibri"/>
            </a:endParaRPr>
          </a:p>
        </p:txBody>
      </p:sp>
      <p:sp>
        <p:nvSpPr>
          <p:cNvPr id="393" name="Google Shape;393;p30"/>
          <p:cNvSpPr/>
          <p:nvPr/>
        </p:nvSpPr>
        <p:spPr>
          <a:xfrm>
            <a:off x="5902821" y="3405932"/>
            <a:ext cx="1828500" cy="666300"/>
          </a:xfrm>
          <a:prstGeom prst="rect">
            <a:avLst/>
          </a:prstGeom>
          <a:noFill/>
          <a:ln>
            <a:noFill/>
          </a:ln>
        </p:spPr>
        <p:txBody>
          <a:bodyPr anchorCtr="0" anchor="t" bIns="28575" lIns="57150" spcFirstLastPara="1" rIns="57150" wrap="square" tIns="28575">
            <a:noAutofit/>
          </a:bodyPr>
          <a:lstStyle/>
          <a:p>
            <a:pPr indent="0" lvl="0" marL="0" marR="0" rtl="0" algn="ctr">
              <a:lnSpc>
                <a:spcPct val="159942"/>
              </a:lnSpc>
              <a:spcBef>
                <a:spcPts val="0"/>
              </a:spcBef>
              <a:spcAft>
                <a:spcPts val="0"/>
              </a:spcAft>
              <a:buClr>
                <a:srgbClr val="272525"/>
              </a:buClr>
              <a:buSzPts val="1100"/>
              <a:buFont typeface="Lato"/>
              <a:buNone/>
            </a:pPr>
            <a:r>
              <a:rPr lang="fr" sz="1100">
                <a:solidFill>
                  <a:srgbClr val="272525"/>
                </a:solidFill>
                <a:latin typeface="Lato"/>
                <a:ea typeface="Lato"/>
                <a:cs typeface="Lato"/>
                <a:sym typeface="Lato"/>
              </a:rPr>
              <a:t>Adaptez vos protocoles de communication à votre industrie.</a:t>
            </a:r>
            <a:endParaRPr sz="11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descr="preencoded.png" id="399" name="Google Shape;399;p3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00" name="Google Shape;400;p31"/>
          <p:cNvSpPr/>
          <p:nvPr/>
        </p:nvSpPr>
        <p:spPr>
          <a:xfrm>
            <a:off x="0" y="0"/>
            <a:ext cx="9144000" cy="5143500"/>
          </a:xfrm>
          <a:prstGeom prst="rect">
            <a:avLst/>
          </a:prstGeom>
          <a:solidFill>
            <a:srgbClr val="FFFFFF">
              <a:alpha val="74900"/>
            </a:srgbClr>
          </a:solidFill>
          <a:ln cap="flat" cmpd="sng" w="13800">
            <a:solidFill>
              <a:srgbClr val="FFFFFF">
                <a:alpha val="63919"/>
              </a:srgbClr>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401" name="Google Shape;401;p31"/>
          <p:cNvSpPr/>
          <p:nvPr/>
        </p:nvSpPr>
        <p:spPr>
          <a:xfrm>
            <a:off x="1273746" y="822424"/>
            <a:ext cx="36864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312F2B"/>
              </a:buClr>
              <a:buSzPts val="2700"/>
              <a:buFont typeface="Gelasio"/>
              <a:buNone/>
            </a:pPr>
            <a:r>
              <a:rPr lang="fr" sz="2700">
                <a:solidFill>
                  <a:srgbClr val="312F2B"/>
                </a:solidFill>
                <a:latin typeface="Gelasio"/>
                <a:ea typeface="Gelasio"/>
                <a:cs typeface="Gelasio"/>
                <a:sym typeface="Gelasio"/>
              </a:rPr>
              <a:t>2. Ressources humaines</a:t>
            </a:r>
            <a:endParaRPr sz="2700">
              <a:solidFill>
                <a:schemeClr val="dk1"/>
              </a:solidFill>
              <a:latin typeface="Calibri"/>
              <a:ea typeface="Calibri"/>
              <a:cs typeface="Calibri"/>
              <a:sym typeface="Calibri"/>
            </a:endParaRPr>
          </a:p>
        </p:txBody>
      </p:sp>
      <p:sp>
        <p:nvSpPr>
          <p:cNvPr id="402" name="Google Shape;402;p31"/>
          <p:cNvSpPr/>
          <p:nvPr/>
        </p:nvSpPr>
        <p:spPr>
          <a:xfrm>
            <a:off x="1273746" y="1603549"/>
            <a:ext cx="1395000" cy="1561800"/>
          </a:xfrm>
          <a:prstGeom prst="rect">
            <a:avLst/>
          </a:prstGeom>
          <a:noFill/>
          <a:ln>
            <a:noFill/>
          </a:ln>
        </p:spPr>
        <p:txBody>
          <a:bodyPr anchorCtr="0" anchor="t" bIns="28575" lIns="57150" spcFirstLastPara="1" rIns="57150" wrap="square" tIns="28575">
            <a:noAutofit/>
          </a:bodyPr>
          <a:lstStyle/>
          <a:p>
            <a:pPr indent="0" lvl="0" marL="0" marR="0" rtl="0" algn="l">
              <a:lnSpc>
                <a:spcPct val="125038"/>
              </a:lnSpc>
              <a:spcBef>
                <a:spcPts val="0"/>
              </a:spcBef>
              <a:spcAft>
                <a:spcPts val="0"/>
              </a:spcAft>
              <a:buClr>
                <a:srgbClr val="312F2B"/>
              </a:buClr>
              <a:buSzPts val="1600"/>
              <a:buFont typeface="Gelasio"/>
              <a:buNone/>
            </a:pPr>
            <a:r>
              <a:rPr lang="fr" sz="1600">
                <a:solidFill>
                  <a:srgbClr val="312F2B"/>
                </a:solidFill>
                <a:latin typeface="Gelasio"/>
                <a:ea typeface="Gelasio"/>
                <a:cs typeface="Gelasio"/>
                <a:sym typeface="Gelasio"/>
              </a:rPr>
              <a:t>Professionnels des technologies de l'information (TI)</a:t>
            </a:r>
            <a:endParaRPr sz="1600">
              <a:solidFill>
                <a:schemeClr val="dk1"/>
              </a:solidFill>
              <a:latin typeface="Calibri"/>
              <a:ea typeface="Calibri"/>
              <a:cs typeface="Calibri"/>
              <a:sym typeface="Calibri"/>
            </a:endParaRPr>
          </a:p>
        </p:txBody>
      </p:sp>
      <p:sp>
        <p:nvSpPr>
          <p:cNvPr id="403" name="Google Shape;403;p31"/>
          <p:cNvSpPr/>
          <p:nvPr/>
        </p:nvSpPr>
        <p:spPr>
          <a:xfrm>
            <a:off x="1495871" y="3321546"/>
            <a:ext cx="1173000" cy="222300"/>
          </a:xfrm>
          <a:prstGeom prst="rect">
            <a:avLst/>
          </a:prstGeom>
          <a:noFill/>
          <a:ln>
            <a:noFill/>
          </a:ln>
        </p:spPr>
        <p:txBody>
          <a:bodyPr anchorCtr="0" anchor="t" bIns="28575" lIns="57150" spcFirstLastPara="1" rIns="57150" wrap="square" tIns="28575">
            <a:noAutofit/>
          </a:bodyPr>
          <a:lstStyle/>
          <a:p>
            <a:pPr indent="-222250" lvl="0" marL="215900" marR="0" rtl="0" algn="l">
              <a:lnSpc>
                <a:spcPct val="159942"/>
              </a:lnSpc>
              <a:spcBef>
                <a:spcPts val="0"/>
              </a:spcBef>
              <a:spcAft>
                <a:spcPts val="0"/>
              </a:spcAft>
              <a:buClr>
                <a:srgbClr val="272525"/>
              </a:buClr>
              <a:buSzPts val="1100"/>
              <a:buFont typeface="Lato"/>
              <a:buChar char="•"/>
            </a:pPr>
            <a:r>
              <a:rPr lang="fr" sz="1100">
                <a:solidFill>
                  <a:srgbClr val="272525"/>
                </a:solidFill>
                <a:latin typeface="Lato"/>
                <a:ea typeface="Lato"/>
                <a:cs typeface="Lato"/>
                <a:sym typeface="Lato"/>
              </a:rPr>
              <a:t>Gérer les systèmes</a:t>
            </a:r>
            <a:endParaRPr sz="1100">
              <a:solidFill>
                <a:schemeClr val="dk1"/>
              </a:solidFill>
              <a:latin typeface="Calibri"/>
              <a:ea typeface="Calibri"/>
              <a:cs typeface="Calibri"/>
              <a:sym typeface="Calibri"/>
            </a:endParaRPr>
          </a:p>
        </p:txBody>
      </p:sp>
      <p:sp>
        <p:nvSpPr>
          <p:cNvPr id="404" name="Google Shape;404;p31"/>
          <p:cNvSpPr/>
          <p:nvPr/>
        </p:nvSpPr>
        <p:spPr>
          <a:xfrm>
            <a:off x="1495871" y="3599185"/>
            <a:ext cx="1173000" cy="666300"/>
          </a:xfrm>
          <a:prstGeom prst="rect">
            <a:avLst/>
          </a:prstGeom>
          <a:noFill/>
          <a:ln>
            <a:noFill/>
          </a:ln>
        </p:spPr>
        <p:txBody>
          <a:bodyPr anchorCtr="0" anchor="t" bIns="28575" lIns="57150" spcFirstLastPara="1" rIns="57150" wrap="square" tIns="28575">
            <a:noAutofit/>
          </a:bodyPr>
          <a:lstStyle/>
          <a:p>
            <a:pPr indent="-222250" lvl="0" marL="215900" marR="0" rtl="0" algn="l">
              <a:lnSpc>
                <a:spcPct val="159942"/>
              </a:lnSpc>
              <a:spcBef>
                <a:spcPts val="0"/>
              </a:spcBef>
              <a:spcAft>
                <a:spcPts val="0"/>
              </a:spcAft>
              <a:buClr>
                <a:srgbClr val="272525"/>
              </a:buClr>
              <a:buSzPts val="1100"/>
              <a:buFont typeface="Lato"/>
              <a:buChar char="•"/>
            </a:pPr>
            <a:r>
              <a:rPr lang="fr" sz="1100">
                <a:solidFill>
                  <a:srgbClr val="272525"/>
                </a:solidFill>
                <a:latin typeface="Lato"/>
                <a:ea typeface="Lato"/>
                <a:cs typeface="Lato"/>
                <a:sym typeface="Lato"/>
              </a:rPr>
              <a:t>Surveiller les performances des systèmes</a:t>
            </a:r>
            <a:endParaRPr sz="1100">
              <a:solidFill>
                <a:schemeClr val="dk1"/>
              </a:solidFill>
              <a:latin typeface="Calibri"/>
              <a:ea typeface="Calibri"/>
              <a:cs typeface="Calibri"/>
              <a:sym typeface="Calibri"/>
            </a:endParaRPr>
          </a:p>
        </p:txBody>
      </p:sp>
      <p:sp>
        <p:nvSpPr>
          <p:cNvPr id="405" name="Google Shape;405;p31"/>
          <p:cNvSpPr/>
          <p:nvPr/>
        </p:nvSpPr>
        <p:spPr>
          <a:xfrm>
            <a:off x="3012281" y="1603549"/>
            <a:ext cx="1395000" cy="260400"/>
          </a:xfrm>
          <a:prstGeom prst="rect">
            <a:avLst/>
          </a:prstGeom>
          <a:noFill/>
          <a:ln>
            <a:noFill/>
          </a:ln>
        </p:spPr>
        <p:txBody>
          <a:bodyPr anchorCtr="0" anchor="t" bIns="28575" lIns="57150" spcFirstLastPara="1" rIns="57150" wrap="square" tIns="28575">
            <a:noAutofit/>
          </a:bodyPr>
          <a:lstStyle/>
          <a:p>
            <a:pPr indent="0" lvl="0" marL="0" marR="0" rtl="0" algn="l">
              <a:lnSpc>
                <a:spcPct val="125038"/>
              </a:lnSpc>
              <a:spcBef>
                <a:spcPts val="0"/>
              </a:spcBef>
              <a:spcAft>
                <a:spcPts val="0"/>
              </a:spcAft>
              <a:buClr>
                <a:srgbClr val="312F2B"/>
              </a:buClr>
              <a:buSzPts val="1600"/>
              <a:buFont typeface="Gelasio"/>
              <a:buNone/>
            </a:pPr>
            <a:r>
              <a:rPr lang="fr" sz="1600">
                <a:solidFill>
                  <a:srgbClr val="312F2B"/>
                </a:solidFill>
                <a:latin typeface="Gelasio"/>
                <a:ea typeface="Gelasio"/>
                <a:cs typeface="Gelasio"/>
                <a:sym typeface="Gelasio"/>
              </a:rPr>
              <a:t>Ingénieurs</a:t>
            </a:r>
            <a:endParaRPr sz="1600">
              <a:solidFill>
                <a:schemeClr val="dk1"/>
              </a:solidFill>
              <a:latin typeface="Calibri"/>
              <a:ea typeface="Calibri"/>
              <a:cs typeface="Calibri"/>
              <a:sym typeface="Calibri"/>
            </a:endParaRPr>
          </a:p>
        </p:txBody>
      </p:sp>
      <p:sp>
        <p:nvSpPr>
          <p:cNvPr id="406" name="Google Shape;406;p31"/>
          <p:cNvSpPr/>
          <p:nvPr/>
        </p:nvSpPr>
        <p:spPr>
          <a:xfrm>
            <a:off x="3234407" y="2020044"/>
            <a:ext cx="1173000" cy="666300"/>
          </a:xfrm>
          <a:prstGeom prst="rect">
            <a:avLst/>
          </a:prstGeom>
          <a:noFill/>
          <a:ln>
            <a:noFill/>
          </a:ln>
        </p:spPr>
        <p:txBody>
          <a:bodyPr anchorCtr="0" anchor="t" bIns="28575" lIns="57150" spcFirstLastPara="1" rIns="57150" wrap="square" tIns="28575">
            <a:noAutofit/>
          </a:bodyPr>
          <a:lstStyle/>
          <a:p>
            <a:pPr indent="-222250" lvl="0" marL="215900" marR="0" rtl="0" algn="l">
              <a:lnSpc>
                <a:spcPct val="159942"/>
              </a:lnSpc>
              <a:spcBef>
                <a:spcPts val="0"/>
              </a:spcBef>
              <a:spcAft>
                <a:spcPts val="0"/>
              </a:spcAft>
              <a:buClr>
                <a:srgbClr val="272525"/>
              </a:buClr>
              <a:buSzPts val="1100"/>
              <a:buFont typeface="Lato"/>
              <a:buChar char="•"/>
            </a:pPr>
            <a:r>
              <a:rPr lang="fr" sz="1100">
                <a:solidFill>
                  <a:srgbClr val="272525"/>
                </a:solidFill>
                <a:latin typeface="Lato"/>
                <a:ea typeface="Lato"/>
                <a:cs typeface="Lato"/>
                <a:sym typeface="Lato"/>
              </a:rPr>
              <a:t>Planifier les processus industriels</a:t>
            </a:r>
            <a:endParaRPr sz="1100">
              <a:solidFill>
                <a:schemeClr val="dk1"/>
              </a:solidFill>
              <a:latin typeface="Calibri"/>
              <a:ea typeface="Calibri"/>
              <a:cs typeface="Calibri"/>
              <a:sym typeface="Calibri"/>
            </a:endParaRPr>
          </a:p>
        </p:txBody>
      </p:sp>
      <p:sp>
        <p:nvSpPr>
          <p:cNvPr id="407" name="Google Shape;407;p31"/>
          <p:cNvSpPr/>
          <p:nvPr/>
        </p:nvSpPr>
        <p:spPr>
          <a:xfrm>
            <a:off x="3234407" y="2741935"/>
            <a:ext cx="1173000" cy="666300"/>
          </a:xfrm>
          <a:prstGeom prst="rect">
            <a:avLst/>
          </a:prstGeom>
          <a:noFill/>
          <a:ln>
            <a:noFill/>
          </a:ln>
        </p:spPr>
        <p:txBody>
          <a:bodyPr anchorCtr="0" anchor="t" bIns="28575" lIns="57150" spcFirstLastPara="1" rIns="57150" wrap="square" tIns="28575">
            <a:noAutofit/>
          </a:bodyPr>
          <a:lstStyle/>
          <a:p>
            <a:pPr indent="-222250" lvl="0" marL="215900" marR="0" rtl="0" algn="l">
              <a:lnSpc>
                <a:spcPct val="159942"/>
              </a:lnSpc>
              <a:spcBef>
                <a:spcPts val="0"/>
              </a:spcBef>
              <a:spcAft>
                <a:spcPts val="0"/>
              </a:spcAft>
              <a:buClr>
                <a:srgbClr val="272525"/>
              </a:buClr>
              <a:buSzPts val="1100"/>
              <a:buFont typeface="Lato"/>
              <a:buChar char="•"/>
            </a:pPr>
            <a:r>
              <a:rPr lang="fr" sz="1100">
                <a:solidFill>
                  <a:srgbClr val="272525"/>
                </a:solidFill>
                <a:latin typeface="Lato"/>
                <a:ea typeface="Lato"/>
                <a:cs typeface="Lato"/>
                <a:sym typeface="Lato"/>
              </a:rPr>
              <a:t>Concevoir des produits et des machines</a:t>
            </a:r>
            <a:endParaRPr sz="1100">
              <a:solidFill>
                <a:schemeClr val="dk1"/>
              </a:solidFill>
              <a:latin typeface="Calibri"/>
              <a:ea typeface="Calibri"/>
              <a:cs typeface="Calibri"/>
              <a:sym typeface="Calibri"/>
            </a:endParaRPr>
          </a:p>
        </p:txBody>
      </p:sp>
      <p:sp>
        <p:nvSpPr>
          <p:cNvPr id="408" name="Google Shape;408;p31"/>
          <p:cNvSpPr/>
          <p:nvPr/>
        </p:nvSpPr>
        <p:spPr>
          <a:xfrm>
            <a:off x="4750817" y="1603549"/>
            <a:ext cx="1395000" cy="260400"/>
          </a:xfrm>
          <a:prstGeom prst="rect">
            <a:avLst/>
          </a:prstGeom>
          <a:noFill/>
          <a:ln>
            <a:noFill/>
          </a:ln>
        </p:spPr>
        <p:txBody>
          <a:bodyPr anchorCtr="0" anchor="t" bIns="28575" lIns="57150" spcFirstLastPara="1" rIns="57150" wrap="square" tIns="28575">
            <a:noAutofit/>
          </a:bodyPr>
          <a:lstStyle/>
          <a:p>
            <a:pPr indent="0" lvl="0" marL="0" marR="0" rtl="0" algn="l">
              <a:lnSpc>
                <a:spcPct val="125038"/>
              </a:lnSpc>
              <a:spcBef>
                <a:spcPts val="0"/>
              </a:spcBef>
              <a:spcAft>
                <a:spcPts val="0"/>
              </a:spcAft>
              <a:buClr>
                <a:srgbClr val="312F2B"/>
              </a:buClr>
              <a:buSzPts val="1600"/>
              <a:buFont typeface="Gelasio"/>
              <a:buNone/>
            </a:pPr>
            <a:r>
              <a:rPr lang="fr" sz="1600">
                <a:solidFill>
                  <a:srgbClr val="312F2B"/>
                </a:solidFill>
                <a:latin typeface="Gelasio"/>
                <a:ea typeface="Gelasio"/>
                <a:cs typeface="Gelasio"/>
                <a:sym typeface="Gelasio"/>
              </a:rPr>
              <a:t>Opérateurs</a:t>
            </a:r>
            <a:endParaRPr sz="1600">
              <a:solidFill>
                <a:schemeClr val="dk1"/>
              </a:solidFill>
              <a:latin typeface="Calibri"/>
              <a:ea typeface="Calibri"/>
              <a:cs typeface="Calibri"/>
              <a:sym typeface="Calibri"/>
            </a:endParaRPr>
          </a:p>
        </p:txBody>
      </p:sp>
      <p:sp>
        <p:nvSpPr>
          <p:cNvPr id="409" name="Google Shape;409;p31"/>
          <p:cNvSpPr/>
          <p:nvPr/>
        </p:nvSpPr>
        <p:spPr>
          <a:xfrm>
            <a:off x="4972943" y="2020044"/>
            <a:ext cx="1173000" cy="444300"/>
          </a:xfrm>
          <a:prstGeom prst="rect">
            <a:avLst/>
          </a:prstGeom>
          <a:noFill/>
          <a:ln>
            <a:noFill/>
          </a:ln>
        </p:spPr>
        <p:txBody>
          <a:bodyPr anchorCtr="0" anchor="t" bIns="28575" lIns="57150" spcFirstLastPara="1" rIns="57150" wrap="square" tIns="28575">
            <a:noAutofit/>
          </a:bodyPr>
          <a:lstStyle/>
          <a:p>
            <a:pPr indent="-222250" lvl="0" marL="215900" marR="0" rtl="0" algn="l">
              <a:lnSpc>
                <a:spcPct val="159942"/>
              </a:lnSpc>
              <a:spcBef>
                <a:spcPts val="0"/>
              </a:spcBef>
              <a:spcAft>
                <a:spcPts val="0"/>
              </a:spcAft>
              <a:buClr>
                <a:srgbClr val="272525"/>
              </a:buClr>
              <a:buSzPts val="1100"/>
              <a:buFont typeface="Lato"/>
              <a:buChar char="•"/>
            </a:pPr>
            <a:r>
              <a:rPr lang="fr" sz="1100">
                <a:solidFill>
                  <a:srgbClr val="272525"/>
                </a:solidFill>
                <a:latin typeface="Lato"/>
                <a:ea typeface="Lato"/>
                <a:cs typeface="Lato"/>
                <a:sym typeface="Lato"/>
              </a:rPr>
              <a:t>Surveiller les machines</a:t>
            </a:r>
            <a:endParaRPr sz="1100">
              <a:solidFill>
                <a:schemeClr val="dk1"/>
              </a:solidFill>
              <a:latin typeface="Calibri"/>
              <a:ea typeface="Calibri"/>
              <a:cs typeface="Calibri"/>
              <a:sym typeface="Calibri"/>
            </a:endParaRPr>
          </a:p>
        </p:txBody>
      </p:sp>
      <p:sp>
        <p:nvSpPr>
          <p:cNvPr id="410" name="Google Shape;410;p31"/>
          <p:cNvSpPr/>
          <p:nvPr/>
        </p:nvSpPr>
        <p:spPr>
          <a:xfrm>
            <a:off x="4972943" y="2519809"/>
            <a:ext cx="1173000" cy="444300"/>
          </a:xfrm>
          <a:prstGeom prst="rect">
            <a:avLst/>
          </a:prstGeom>
          <a:noFill/>
          <a:ln>
            <a:noFill/>
          </a:ln>
        </p:spPr>
        <p:txBody>
          <a:bodyPr anchorCtr="0" anchor="t" bIns="28575" lIns="57150" spcFirstLastPara="1" rIns="57150" wrap="square" tIns="28575">
            <a:noAutofit/>
          </a:bodyPr>
          <a:lstStyle/>
          <a:p>
            <a:pPr indent="-222250" lvl="0" marL="215900" marR="0" rtl="0" algn="l">
              <a:lnSpc>
                <a:spcPct val="159942"/>
              </a:lnSpc>
              <a:spcBef>
                <a:spcPts val="0"/>
              </a:spcBef>
              <a:spcAft>
                <a:spcPts val="0"/>
              </a:spcAft>
              <a:buClr>
                <a:srgbClr val="272525"/>
              </a:buClr>
              <a:buSzPts val="1100"/>
              <a:buFont typeface="Lato"/>
              <a:buChar char="•"/>
            </a:pPr>
            <a:r>
              <a:rPr lang="fr" sz="1100">
                <a:solidFill>
                  <a:srgbClr val="272525"/>
                </a:solidFill>
                <a:latin typeface="Lato"/>
                <a:ea typeface="Lato"/>
                <a:cs typeface="Lato"/>
                <a:sym typeface="Lato"/>
              </a:rPr>
              <a:t>Surveiller la qualité de la production</a:t>
            </a:r>
            <a:endParaRPr sz="1100">
              <a:solidFill>
                <a:schemeClr val="dk1"/>
              </a:solidFill>
              <a:latin typeface="Calibri"/>
              <a:ea typeface="Calibri"/>
              <a:cs typeface="Calibri"/>
              <a:sym typeface="Calibri"/>
            </a:endParaRPr>
          </a:p>
        </p:txBody>
      </p:sp>
      <p:sp>
        <p:nvSpPr>
          <p:cNvPr id="411" name="Google Shape;411;p31"/>
          <p:cNvSpPr/>
          <p:nvPr/>
        </p:nvSpPr>
        <p:spPr>
          <a:xfrm>
            <a:off x="6489352" y="1603549"/>
            <a:ext cx="1395000" cy="520800"/>
          </a:xfrm>
          <a:prstGeom prst="rect">
            <a:avLst/>
          </a:prstGeom>
          <a:noFill/>
          <a:ln>
            <a:noFill/>
          </a:ln>
        </p:spPr>
        <p:txBody>
          <a:bodyPr anchorCtr="0" anchor="t" bIns="28575" lIns="57150" spcFirstLastPara="1" rIns="57150" wrap="square" tIns="28575">
            <a:noAutofit/>
          </a:bodyPr>
          <a:lstStyle/>
          <a:p>
            <a:pPr indent="0" lvl="0" marL="0" marR="0" rtl="0" algn="l">
              <a:lnSpc>
                <a:spcPct val="125038"/>
              </a:lnSpc>
              <a:spcBef>
                <a:spcPts val="0"/>
              </a:spcBef>
              <a:spcAft>
                <a:spcPts val="0"/>
              </a:spcAft>
              <a:buClr>
                <a:srgbClr val="312F2B"/>
              </a:buClr>
              <a:buSzPts val="1600"/>
              <a:buFont typeface="Gelasio"/>
              <a:buNone/>
            </a:pPr>
            <a:r>
              <a:rPr lang="fr" sz="1600">
                <a:solidFill>
                  <a:srgbClr val="312F2B"/>
                </a:solidFill>
                <a:latin typeface="Gelasio"/>
                <a:ea typeface="Gelasio"/>
                <a:cs typeface="Gelasio"/>
                <a:sym typeface="Gelasio"/>
              </a:rPr>
              <a:t>Gestionnaires de projet</a:t>
            </a:r>
            <a:endParaRPr sz="1600">
              <a:solidFill>
                <a:schemeClr val="dk1"/>
              </a:solidFill>
              <a:latin typeface="Calibri"/>
              <a:ea typeface="Calibri"/>
              <a:cs typeface="Calibri"/>
              <a:sym typeface="Calibri"/>
            </a:endParaRPr>
          </a:p>
        </p:txBody>
      </p:sp>
      <p:sp>
        <p:nvSpPr>
          <p:cNvPr id="412" name="Google Shape;412;p31"/>
          <p:cNvSpPr/>
          <p:nvPr/>
        </p:nvSpPr>
        <p:spPr>
          <a:xfrm>
            <a:off x="6711479" y="2280344"/>
            <a:ext cx="1173000" cy="888600"/>
          </a:xfrm>
          <a:prstGeom prst="rect">
            <a:avLst/>
          </a:prstGeom>
          <a:noFill/>
          <a:ln>
            <a:noFill/>
          </a:ln>
        </p:spPr>
        <p:txBody>
          <a:bodyPr anchorCtr="0" anchor="t" bIns="28575" lIns="57150" spcFirstLastPara="1" rIns="57150" wrap="square" tIns="28575">
            <a:noAutofit/>
          </a:bodyPr>
          <a:lstStyle/>
          <a:p>
            <a:pPr indent="-222250" lvl="0" marL="215900" marR="0" rtl="0" algn="l">
              <a:lnSpc>
                <a:spcPct val="159942"/>
              </a:lnSpc>
              <a:spcBef>
                <a:spcPts val="0"/>
              </a:spcBef>
              <a:spcAft>
                <a:spcPts val="0"/>
              </a:spcAft>
              <a:buClr>
                <a:srgbClr val="272525"/>
              </a:buClr>
              <a:buSzPts val="1100"/>
              <a:buFont typeface="Lato"/>
              <a:buChar char="•"/>
            </a:pPr>
            <a:r>
              <a:rPr lang="fr" sz="1100">
                <a:solidFill>
                  <a:srgbClr val="272525"/>
                </a:solidFill>
                <a:latin typeface="Lato"/>
                <a:ea typeface="Lato"/>
                <a:cs typeface="Lato"/>
                <a:sym typeface="Lato"/>
              </a:rPr>
              <a:t>Surveiller les projets de développement de logiciels</a:t>
            </a:r>
            <a:endParaRPr sz="1100">
              <a:solidFill>
                <a:schemeClr val="dk1"/>
              </a:solidFill>
              <a:latin typeface="Calibri"/>
              <a:ea typeface="Calibri"/>
              <a:cs typeface="Calibri"/>
              <a:sym typeface="Calibri"/>
            </a:endParaRPr>
          </a:p>
        </p:txBody>
      </p:sp>
      <p:sp>
        <p:nvSpPr>
          <p:cNvPr id="413" name="Google Shape;413;p31"/>
          <p:cNvSpPr/>
          <p:nvPr/>
        </p:nvSpPr>
        <p:spPr>
          <a:xfrm>
            <a:off x="6711479" y="3224361"/>
            <a:ext cx="1173000" cy="888600"/>
          </a:xfrm>
          <a:prstGeom prst="rect">
            <a:avLst/>
          </a:prstGeom>
          <a:noFill/>
          <a:ln>
            <a:noFill/>
          </a:ln>
        </p:spPr>
        <p:txBody>
          <a:bodyPr anchorCtr="0" anchor="t" bIns="28575" lIns="57150" spcFirstLastPara="1" rIns="57150" wrap="square" tIns="28575">
            <a:noAutofit/>
          </a:bodyPr>
          <a:lstStyle/>
          <a:p>
            <a:pPr indent="-222250" lvl="0" marL="215900" marR="0" rtl="0" algn="l">
              <a:lnSpc>
                <a:spcPct val="159942"/>
              </a:lnSpc>
              <a:spcBef>
                <a:spcPts val="0"/>
              </a:spcBef>
              <a:spcAft>
                <a:spcPts val="0"/>
              </a:spcAft>
              <a:buClr>
                <a:srgbClr val="272525"/>
              </a:buClr>
              <a:buSzPts val="1100"/>
              <a:buFont typeface="Lato"/>
              <a:buChar char="•"/>
            </a:pPr>
            <a:r>
              <a:rPr lang="fr" sz="1100">
                <a:solidFill>
                  <a:srgbClr val="272525"/>
                </a:solidFill>
                <a:latin typeface="Lato"/>
                <a:ea typeface="Lato"/>
                <a:cs typeface="Lato"/>
                <a:sym typeface="Lato"/>
              </a:rPr>
              <a:t>Coordonner avec les autres membres de l'équipe</a:t>
            </a:r>
            <a:endParaRPr sz="11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descr="preencoded.png" id="419" name="Google Shape;419;p3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20" name="Google Shape;420;p32"/>
          <p:cNvSpPr/>
          <p:nvPr/>
        </p:nvSpPr>
        <p:spPr>
          <a:xfrm>
            <a:off x="0" y="0"/>
            <a:ext cx="9144000" cy="5143500"/>
          </a:xfrm>
          <a:prstGeom prst="rect">
            <a:avLst/>
          </a:prstGeom>
          <a:solidFill>
            <a:srgbClr val="FFFFFF">
              <a:alpha val="74900"/>
            </a:srgbClr>
          </a:solidFill>
          <a:ln cap="flat" cmpd="sng" w="13800">
            <a:solidFill>
              <a:srgbClr val="FFFFFF">
                <a:alpha val="63919"/>
              </a:srgbClr>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421" name="Google Shape;421;p32"/>
          <p:cNvSpPr/>
          <p:nvPr/>
        </p:nvSpPr>
        <p:spPr>
          <a:xfrm>
            <a:off x="1273746" y="1175891"/>
            <a:ext cx="40767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312F2B"/>
              </a:buClr>
              <a:buSzPts val="2700"/>
              <a:buFont typeface="Gelasio"/>
              <a:buNone/>
            </a:pPr>
            <a:r>
              <a:rPr lang="fr" sz="2700">
                <a:solidFill>
                  <a:srgbClr val="312F2B"/>
                </a:solidFill>
                <a:latin typeface="Gelasio"/>
                <a:ea typeface="Gelasio"/>
                <a:cs typeface="Gelasio"/>
                <a:sym typeface="Gelasio"/>
              </a:rPr>
              <a:t>3. Politiques et procédures</a:t>
            </a:r>
            <a:endParaRPr sz="2700">
              <a:solidFill>
                <a:schemeClr val="dk1"/>
              </a:solidFill>
              <a:latin typeface="Calibri"/>
              <a:ea typeface="Calibri"/>
              <a:cs typeface="Calibri"/>
              <a:sym typeface="Calibri"/>
            </a:endParaRPr>
          </a:p>
        </p:txBody>
      </p:sp>
      <p:sp>
        <p:nvSpPr>
          <p:cNvPr id="422" name="Google Shape;422;p32"/>
          <p:cNvSpPr/>
          <p:nvPr/>
        </p:nvSpPr>
        <p:spPr>
          <a:xfrm>
            <a:off x="1273746" y="1887587"/>
            <a:ext cx="6596400" cy="2079900"/>
          </a:xfrm>
          <a:prstGeom prst="roundRect">
            <a:avLst>
              <a:gd fmla="val 3004" name="adj"/>
            </a:avLst>
          </a:prstGeom>
          <a:noFill/>
          <a:ln cap="flat" cmpd="sng" w="13800">
            <a:solidFill>
              <a:srgbClr val="000000">
                <a:alpha val="7840"/>
              </a:srgbClr>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423" name="Google Shape;423;p32"/>
          <p:cNvSpPr/>
          <p:nvPr/>
        </p:nvSpPr>
        <p:spPr>
          <a:xfrm>
            <a:off x="1282378" y="1896219"/>
            <a:ext cx="6579300" cy="620400"/>
          </a:xfrm>
          <a:prstGeom prst="rect">
            <a:avLst/>
          </a:prstGeom>
          <a:solidFill>
            <a:srgbClr val="FFFFFF">
              <a:alpha val="3920"/>
            </a:srgbClr>
          </a:solidFill>
          <a:ln>
            <a:noFill/>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424" name="Google Shape;424;p32"/>
          <p:cNvSpPr/>
          <p:nvPr/>
        </p:nvSpPr>
        <p:spPr>
          <a:xfrm>
            <a:off x="1421234" y="2039838"/>
            <a:ext cx="25908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312F2B"/>
              </a:buClr>
              <a:buSzPts val="1400"/>
              <a:buFont typeface="Gelasio"/>
              <a:buNone/>
            </a:pPr>
            <a:r>
              <a:rPr lang="fr" sz="1400">
                <a:solidFill>
                  <a:srgbClr val="312F2B"/>
                </a:solidFill>
                <a:latin typeface="Gelasio"/>
                <a:ea typeface="Gelasio"/>
                <a:cs typeface="Gelasio"/>
                <a:sym typeface="Gelasio"/>
              </a:rPr>
              <a:t>Politiques de sécurité des données</a:t>
            </a:r>
            <a:endParaRPr sz="1400">
              <a:solidFill>
                <a:schemeClr val="dk1"/>
              </a:solidFill>
              <a:latin typeface="Calibri"/>
              <a:ea typeface="Calibri"/>
              <a:cs typeface="Calibri"/>
              <a:sym typeface="Calibri"/>
            </a:endParaRPr>
          </a:p>
        </p:txBody>
      </p:sp>
      <p:sp>
        <p:nvSpPr>
          <p:cNvPr id="425" name="Google Shape;425;p32"/>
          <p:cNvSpPr/>
          <p:nvPr/>
        </p:nvSpPr>
        <p:spPr>
          <a:xfrm>
            <a:off x="4713238" y="1984251"/>
            <a:ext cx="3009600" cy="444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lang="fr" sz="1100">
                <a:solidFill>
                  <a:srgbClr val="272525"/>
                </a:solidFill>
                <a:latin typeface="Lato"/>
                <a:ea typeface="Lato"/>
                <a:cs typeface="Lato"/>
                <a:sym typeface="Lato"/>
              </a:rPr>
              <a:t>Protégez vos informations sensibles et confidentielles.</a:t>
            </a:r>
            <a:endParaRPr sz="1100">
              <a:solidFill>
                <a:schemeClr val="dk1"/>
              </a:solidFill>
              <a:latin typeface="Calibri"/>
              <a:ea typeface="Calibri"/>
              <a:cs typeface="Calibri"/>
              <a:sym typeface="Calibri"/>
            </a:endParaRPr>
          </a:p>
        </p:txBody>
      </p:sp>
      <p:sp>
        <p:nvSpPr>
          <p:cNvPr id="426" name="Google Shape;426;p32"/>
          <p:cNvSpPr/>
          <p:nvPr/>
        </p:nvSpPr>
        <p:spPr>
          <a:xfrm>
            <a:off x="1282378" y="2516535"/>
            <a:ext cx="6579300" cy="721200"/>
          </a:xfrm>
          <a:prstGeom prst="rect">
            <a:avLst/>
          </a:prstGeom>
          <a:solidFill>
            <a:srgbClr val="000000">
              <a:alpha val="3920"/>
            </a:srgbClr>
          </a:solidFill>
          <a:ln>
            <a:noFill/>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427" name="Google Shape;427;p32"/>
          <p:cNvSpPr/>
          <p:nvPr/>
        </p:nvSpPr>
        <p:spPr>
          <a:xfrm>
            <a:off x="1421234" y="2660154"/>
            <a:ext cx="30096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312F2B"/>
              </a:buClr>
              <a:buSzPts val="1400"/>
              <a:buFont typeface="Gelasio"/>
              <a:buNone/>
            </a:pPr>
            <a:r>
              <a:rPr lang="fr" sz="1400">
                <a:solidFill>
                  <a:srgbClr val="312F2B"/>
                </a:solidFill>
                <a:latin typeface="Gelasio"/>
                <a:ea typeface="Gelasio"/>
                <a:cs typeface="Gelasio"/>
                <a:sym typeface="Gelasio"/>
              </a:rPr>
              <a:t>Procédures d'accès et d'utilisation des systèmes</a:t>
            </a:r>
            <a:endParaRPr sz="1400">
              <a:solidFill>
                <a:schemeClr val="dk1"/>
              </a:solidFill>
              <a:latin typeface="Calibri"/>
              <a:ea typeface="Calibri"/>
              <a:cs typeface="Calibri"/>
              <a:sym typeface="Calibri"/>
            </a:endParaRPr>
          </a:p>
        </p:txBody>
      </p:sp>
      <p:sp>
        <p:nvSpPr>
          <p:cNvPr id="428" name="Google Shape;428;p32"/>
          <p:cNvSpPr/>
          <p:nvPr/>
        </p:nvSpPr>
        <p:spPr>
          <a:xfrm>
            <a:off x="4713238" y="2604567"/>
            <a:ext cx="3009600" cy="444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lang="fr" sz="1100">
                <a:solidFill>
                  <a:srgbClr val="272525"/>
                </a:solidFill>
                <a:latin typeface="Lato"/>
                <a:ea typeface="Lato"/>
                <a:cs typeface="Lato"/>
                <a:sym typeface="Lato"/>
              </a:rPr>
              <a:t>Assurez un accès sécurisé et complet à vos systèmes.</a:t>
            </a:r>
            <a:endParaRPr sz="1100">
              <a:solidFill>
                <a:schemeClr val="dk1"/>
              </a:solidFill>
              <a:latin typeface="Calibri"/>
              <a:ea typeface="Calibri"/>
              <a:cs typeface="Calibri"/>
              <a:sym typeface="Calibri"/>
            </a:endParaRPr>
          </a:p>
        </p:txBody>
      </p:sp>
      <p:sp>
        <p:nvSpPr>
          <p:cNvPr id="429" name="Google Shape;429;p32"/>
          <p:cNvSpPr/>
          <p:nvPr/>
        </p:nvSpPr>
        <p:spPr>
          <a:xfrm>
            <a:off x="1282378" y="3237756"/>
            <a:ext cx="6579300" cy="721200"/>
          </a:xfrm>
          <a:prstGeom prst="rect">
            <a:avLst/>
          </a:prstGeom>
          <a:solidFill>
            <a:srgbClr val="FFFFFF">
              <a:alpha val="3920"/>
            </a:srgbClr>
          </a:solidFill>
          <a:ln>
            <a:noFill/>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430" name="Google Shape;430;p32"/>
          <p:cNvSpPr/>
          <p:nvPr/>
        </p:nvSpPr>
        <p:spPr>
          <a:xfrm>
            <a:off x="1421234" y="3381375"/>
            <a:ext cx="30096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312F2B"/>
              </a:buClr>
              <a:buSzPts val="1400"/>
              <a:buFont typeface="Gelasio"/>
              <a:buNone/>
            </a:pPr>
            <a:r>
              <a:rPr lang="fr" sz="1400">
                <a:solidFill>
                  <a:srgbClr val="312F2B"/>
                </a:solidFill>
                <a:latin typeface="Gelasio"/>
                <a:ea typeface="Gelasio"/>
                <a:cs typeface="Gelasio"/>
                <a:sym typeface="Gelasio"/>
              </a:rPr>
              <a:t>Procédures de sauvegarde et de récupération des données</a:t>
            </a:r>
            <a:endParaRPr sz="1400">
              <a:solidFill>
                <a:schemeClr val="dk1"/>
              </a:solidFill>
              <a:latin typeface="Calibri"/>
              <a:ea typeface="Calibri"/>
              <a:cs typeface="Calibri"/>
              <a:sym typeface="Calibri"/>
            </a:endParaRPr>
          </a:p>
        </p:txBody>
      </p:sp>
      <p:sp>
        <p:nvSpPr>
          <p:cNvPr id="431" name="Google Shape;431;p32"/>
          <p:cNvSpPr/>
          <p:nvPr/>
        </p:nvSpPr>
        <p:spPr>
          <a:xfrm>
            <a:off x="4713238" y="3325788"/>
            <a:ext cx="3009600" cy="444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lang="fr" sz="1100">
                <a:solidFill>
                  <a:srgbClr val="272525"/>
                </a:solidFill>
                <a:latin typeface="Lato"/>
                <a:ea typeface="Lato"/>
                <a:cs typeface="Lato"/>
                <a:sym typeface="Lato"/>
              </a:rPr>
              <a:t>Sauvegardez vos données afin que vous puissiez les récupérer en cas de besoin.</a:t>
            </a:r>
            <a:endParaRPr sz="11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descr="preencoded.png" id="437" name="Google Shape;437;p3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38" name="Google Shape;438;p33"/>
          <p:cNvSpPr/>
          <p:nvPr/>
        </p:nvSpPr>
        <p:spPr>
          <a:xfrm>
            <a:off x="0" y="0"/>
            <a:ext cx="9144000" cy="5144700"/>
          </a:xfrm>
          <a:prstGeom prst="rect">
            <a:avLst/>
          </a:prstGeom>
          <a:solidFill>
            <a:srgbClr val="FFFFFF">
              <a:alpha val="74900"/>
            </a:srgbClr>
          </a:solidFill>
          <a:ln cap="flat" cmpd="sng" w="13200">
            <a:solidFill>
              <a:srgbClr val="FFFFFF">
                <a:alpha val="63919"/>
              </a:srgbClr>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439" name="Google Shape;439;p33"/>
          <p:cNvSpPr/>
          <p:nvPr/>
        </p:nvSpPr>
        <p:spPr>
          <a:xfrm>
            <a:off x="1422425" y="364629"/>
            <a:ext cx="4772100" cy="414300"/>
          </a:xfrm>
          <a:prstGeom prst="rect">
            <a:avLst/>
          </a:prstGeom>
          <a:noFill/>
          <a:ln>
            <a:noFill/>
          </a:ln>
        </p:spPr>
        <p:txBody>
          <a:bodyPr anchorCtr="0" anchor="t" bIns="28575" lIns="57150" spcFirstLastPara="1" rIns="57150" wrap="square" tIns="28575">
            <a:noAutofit/>
          </a:bodyPr>
          <a:lstStyle/>
          <a:p>
            <a:pPr indent="0" lvl="0" marL="0" marR="0" rtl="0" algn="l">
              <a:lnSpc>
                <a:spcPct val="124994"/>
              </a:lnSpc>
              <a:spcBef>
                <a:spcPts val="0"/>
              </a:spcBef>
              <a:spcAft>
                <a:spcPts val="0"/>
              </a:spcAft>
              <a:buClr>
                <a:srgbClr val="312F2B"/>
              </a:buClr>
              <a:buSzPts val="2600"/>
              <a:buFont typeface="Gelasio"/>
              <a:buNone/>
            </a:pPr>
            <a:r>
              <a:rPr lang="fr" sz="2600">
                <a:solidFill>
                  <a:srgbClr val="312F2B"/>
                </a:solidFill>
                <a:latin typeface="Gelasio"/>
                <a:ea typeface="Gelasio"/>
                <a:cs typeface="Gelasio"/>
                <a:sym typeface="Gelasio"/>
              </a:rPr>
              <a:t>4. Intégration et interopérabilité</a:t>
            </a:r>
            <a:endParaRPr sz="2600">
              <a:solidFill>
                <a:schemeClr val="dk1"/>
              </a:solidFill>
              <a:latin typeface="Calibri"/>
              <a:ea typeface="Calibri"/>
              <a:cs typeface="Calibri"/>
              <a:sym typeface="Calibri"/>
            </a:endParaRPr>
          </a:p>
        </p:txBody>
      </p:sp>
      <p:pic>
        <p:nvPicPr>
          <p:cNvPr descr="preencoded.png" id="440" name="Google Shape;440;p33"/>
          <p:cNvPicPr preferRelativeResize="0"/>
          <p:nvPr/>
        </p:nvPicPr>
        <p:blipFill rotWithShape="1">
          <a:blip r:embed="rId4">
            <a:alphaModFix/>
          </a:blip>
          <a:srcRect b="0" l="0" r="0" t="0"/>
          <a:stretch/>
        </p:blipFill>
        <p:spPr>
          <a:xfrm>
            <a:off x="1422425" y="1044178"/>
            <a:ext cx="1967061" cy="1967061"/>
          </a:xfrm>
          <a:prstGeom prst="rect">
            <a:avLst/>
          </a:prstGeom>
          <a:noFill/>
          <a:ln>
            <a:noFill/>
          </a:ln>
        </p:spPr>
      </p:pic>
      <p:sp>
        <p:nvSpPr>
          <p:cNvPr id="441" name="Google Shape;441;p33"/>
          <p:cNvSpPr/>
          <p:nvPr/>
        </p:nvSpPr>
        <p:spPr>
          <a:xfrm>
            <a:off x="1422425" y="3176959"/>
            <a:ext cx="1967100" cy="414600"/>
          </a:xfrm>
          <a:prstGeom prst="rect">
            <a:avLst/>
          </a:prstGeom>
          <a:noFill/>
          <a:ln>
            <a:noFill/>
          </a:ln>
        </p:spPr>
        <p:txBody>
          <a:bodyPr anchorCtr="0" anchor="t" bIns="28575" lIns="57150" spcFirstLastPara="1" rIns="57150" wrap="square" tIns="28575">
            <a:noAutofit/>
          </a:bodyPr>
          <a:lstStyle/>
          <a:p>
            <a:pPr indent="0" lvl="0" marL="0" marR="0" rtl="0" algn="ctr">
              <a:lnSpc>
                <a:spcPct val="125000"/>
              </a:lnSpc>
              <a:spcBef>
                <a:spcPts val="0"/>
              </a:spcBef>
              <a:spcAft>
                <a:spcPts val="0"/>
              </a:spcAft>
              <a:buClr>
                <a:srgbClr val="312F2B"/>
              </a:buClr>
              <a:buSzPts val="1300"/>
              <a:buFont typeface="Gelasio"/>
              <a:buNone/>
            </a:pPr>
            <a:r>
              <a:rPr lang="fr" sz="1300">
                <a:solidFill>
                  <a:srgbClr val="312F2B"/>
                </a:solidFill>
                <a:latin typeface="Gelasio"/>
                <a:ea typeface="Gelasio"/>
                <a:cs typeface="Gelasio"/>
                <a:sym typeface="Gelasio"/>
              </a:rPr>
              <a:t>Intégration des systèmes d'entreprise</a:t>
            </a:r>
            <a:endParaRPr sz="1300">
              <a:solidFill>
                <a:schemeClr val="dk1"/>
              </a:solidFill>
              <a:latin typeface="Calibri"/>
              <a:ea typeface="Calibri"/>
              <a:cs typeface="Calibri"/>
              <a:sym typeface="Calibri"/>
            </a:endParaRPr>
          </a:p>
        </p:txBody>
      </p:sp>
      <p:sp>
        <p:nvSpPr>
          <p:cNvPr id="442" name="Google Shape;442;p33"/>
          <p:cNvSpPr/>
          <p:nvPr/>
        </p:nvSpPr>
        <p:spPr>
          <a:xfrm>
            <a:off x="1422425" y="3724052"/>
            <a:ext cx="1967100" cy="636300"/>
          </a:xfrm>
          <a:prstGeom prst="rect">
            <a:avLst/>
          </a:prstGeom>
          <a:noFill/>
          <a:ln>
            <a:noFill/>
          </a:ln>
        </p:spPr>
        <p:txBody>
          <a:bodyPr anchorCtr="0" anchor="t" bIns="28575" lIns="57150" spcFirstLastPara="1" rIns="57150" wrap="square" tIns="28575">
            <a:noAutofit/>
          </a:bodyPr>
          <a:lstStyle/>
          <a:p>
            <a:pPr indent="0" lvl="0" marL="0" marR="0" rtl="0" algn="ctr">
              <a:lnSpc>
                <a:spcPct val="160059"/>
              </a:lnSpc>
              <a:spcBef>
                <a:spcPts val="0"/>
              </a:spcBef>
              <a:spcAft>
                <a:spcPts val="0"/>
              </a:spcAft>
              <a:buClr>
                <a:srgbClr val="272525"/>
              </a:buClr>
              <a:buSzPts val="1000"/>
              <a:buFont typeface="Lato"/>
              <a:buNone/>
            </a:pPr>
            <a:r>
              <a:rPr lang="fr" sz="1000">
                <a:solidFill>
                  <a:srgbClr val="272525"/>
                </a:solidFill>
                <a:latin typeface="Lato"/>
                <a:ea typeface="Lato"/>
                <a:cs typeface="Lato"/>
                <a:sym typeface="Lato"/>
              </a:rPr>
              <a:t>Assurez l'interopérabilité entre les différents systèmes de l'entreprise.</a:t>
            </a:r>
            <a:endParaRPr sz="1000">
              <a:solidFill>
                <a:schemeClr val="dk1"/>
              </a:solidFill>
              <a:latin typeface="Calibri"/>
              <a:ea typeface="Calibri"/>
              <a:cs typeface="Calibri"/>
              <a:sym typeface="Calibri"/>
            </a:endParaRPr>
          </a:p>
        </p:txBody>
      </p:sp>
      <p:pic>
        <p:nvPicPr>
          <p:cNvPr descr="preencoded.png" id="443" name="Google Shape;443;p33"/>
          <p:cNvPicPr preferRelativeResize="0"/>
          <p:nvPr/>
        </p:nvPicPr>
        <p:blipFill rotWithShape="1">
          <a:blip r:embed="rId5">
            <a:alphaModFix/>
          </a:blip>
          <a:srcRect b="0" l="0" r="0" t="0"/>
          <a:stretch/>
        </p:blipFill>
        <p:spPr>
          <a:xfrm>
            <a:off x="3588395" y="1044178"/>
            <a:ext cx="1967061" cy="1967061"/>
          </a:xfrm>
          <a:prstGeom prst="rect">
            <a:avLst/>
          </a:prstGeom>
          <a:noFill/>
          <a:ln>
            <a:noFill/>
          </a:ln>
        </p:spPr>
      </p:pic>
      <p:sp>
        <p:nvSpPr>
          <p:cNvPr id="444" name="Google Shape;444;p33"/>
          <p:cNvSpPr/>
          <p:nvPr/>
        </p:nvSpPr>
        <p:spPr>
          <a:xfrm>
            <a:off x="3588395" y="3176959"/>
            <a:ext cx="1967100" cy="414600"/>
          </a:xfrm>
          <a:prstGeom prst="rect">
            <a:avLst/>
          </a:prstGeom>
          <a:noFill/>
          <a:ln>
            <a:noFill/>
          </a:ln>
        </p:spPr>
        <p:txBody>
          <a:bodyPr anchorCtr="0" anchor="t" bIns="28575" lIns="57150" spcFirstLastPara="1" rIns="57150" wrap="square" tIns="28575">
            <a:noAutofit/>
          </a:bodyPr>
          <a:lstStyle/>
          <a:p>
            <a:pPr indent="0" lvl="0" marL="0" marR="0" rtl="0" algn="ctr">
              <a:lnSpc>
                <a:spcPct val="125000"/>
              </a:lnSpc>
              <a:spcBef>
                <a:spcPts val="0"/>
              </a:spcBef>
              <a:spcAft>
                <a:spcPts val="0"/>
              </a:spcAft>
              <a:buClr>
                <a:srgbClr val="312F2B"/>
              </a:buClr>
              <a:buSzPts val="1300"/>
              <a:buFont typeface="Gelasio"/>
              <a:buNone/>
            </a:pPr>
            <a:r>
              <a:rPr lang="fr" sz="1300">
                <a:solidFill>
                  <a:srgbClr val="312F2B"/>
                </a:solidFill>
                <a:latin typeface="Gelasio"/>
                <a:ea typeface="Gelasio"/>
                <a:cs typeface="Gelasio"/>
                <a:sym typeface="Gelasio"/>
              </a:rPr>
              <a:t>Systèmes de partenaires commerciaux</a:t>
            </a:r>
            <a:endParaRPr sz="1300">
              <a:solidFill>
                <a:schemeClr val="dk1"/>
              </a:solidFill>
              <a:latin typeface="Calibri"/>
              <a:ea typeface="Calibri"/>
              <a:cs typeface="Calibri"/>
              <a:sym typeface="Calibri"/>
            </a:endParaRPr>
          </a:p>
        </p:txBody>
      </p:sp>
      <p:sp>
        <p:nvSpPr>
          <p:cNvPr id="445" name="Google Shape;445;p33"/>
          <p:cNvSpPr/>
          <p:nvPr/>
        </p:nvSpPr>
        <p:spPr>
          <a:xfrm>
            <a:off x="3588395" y="3724052"/>
            <a:ext cx="1967100" cy="636300"/>
          </a:xfrm>
          <a:prstGeom prst="rect">
            <a:avLst/>
          </a:prstGeom>
          <a:noFill/>
          <a:ln>
            <a:noFill/>
          </a:ln>
        </p:spPr>
        <p:txBody>
          <a:bodyPr anchorCtr="0" anchor="t" bIns="28575" lIns="57150" spcFirstLastPara="1" rIns="57150" wrap="square" tIns="28575">
            <a:noAutofit/>
          </a:bodyPr>
          <a:lstStyle/>
          <a:p>
            <a:pPr indent="0" lvl="0" marL="0" marR="0" rtl="0" algn="ctr">
              <a:lnSpc>
                <a:spcPct val="160059"/>
              </a:lnSpc>
              <a:spcBef>
                <a:spcPts val="0"/>
              </a:spcBef>
              <a:spcAft>
                <a:spcPts val="0"/>
              </a:spcAft>
              <a:buClr>
                <a:srgbClr val="272525"/>
              </a:buClr>
              <a:buSzPts val="1000"/>
              <a:buFont typeface="Lato"/>
              <a:buNone/>
            </a:pPr>
            <a:r>
              <a:rPr lang="fr" sz="1000">
                <a:solidFill>
                  <a:srgbClr val="272525"/>
                </a:solidFill>
                <a:latin typeface="Lato"/>
                <a:ea typeface="Lato"/>
                <a:cs typeface="Lato"/>
                <a:sym typeface="Lato"/>
              </a:rPr>
              <a:t>Intégrez les systèmes de vos partenaires commerciaux pour une collaboration efficace.</a:t>
            </a:r>
            <a:endParaRPr sz="1000">
              <a:solidFill>
                <a:schemeClr val="dk1"/>
              </a:solidFill>
              <a:latin typeface="Calibri"/>
              <a:ea typeface="Calibri"/>
              <a:cs typeface="Calibri"/>
              <a:sym typeface="Calibri"/>
            </a:endParaRPr>
          </a:p>
        </p:txBody>
      </p:sp>
      <p:pic>
        <p:nvPicPr>
          <p:cNvPr descr="preencoded.png" id="446" name="Google Shape;446;p33"/>
          <p:cNvPicPr preferRelativeResize="0"/>
          <p:nvPr/>
        </p:nvPicPr>
        <p:blipFill rotWithShape="1">
          <a:blip r:embed="rId6">
            <a:alphaModFix/>
          </a:blip>
          <a:srcRect b="0" l="0" r="0" t="0"/>
          <a:stretch/>
        </p:blipFill>
        <p:spPr>
          <a:xfrm>
            <a:off x="5754365" y="1044178"/>
            <a:ext cx="1967136" cy="1967136"/>
          </a:xfrm>
          <a:prstGeom prst="rect">
            <a:avLst/>
          </a:prstGeom>
          <a:noFill/>
          <a:ln>
            <a:noFill/>
          </a:ln>
        </p:spPr>
      </p:pic>
      <p:sp>
        <p:nvSpPr>
          <p:cNvPr id="447" name="Google Shape;447;p33"/>
          <p:cNvSpPr/>
          <p:nvPr/>
        </p:nvSpPr>
        <p:spPr>
          <a:xfrm>
            <a:off x="5754365" y="3177034"/>
            <a:ext cx="1967100" cy="621900"/>
          </a:xfrm>
          <a:prstGeom prst="rect">
            <a:avLst/>
          </a:prstGeom>
          <a:noFill/>
          <a:ln>
            <a:noFill/>
          </a:ln>
        </p:spPr>
        <p:txBody>
          <a:bodyPr anchorCtr="0" anchor="t" bIns="28575" lIns="57150" spcFirstLastPara="1" rIns="57150" wrap="square" tIns="28575">
            <a:noAutofit/>
          </a:bodyPr>
          <a:lstStyle/>
          <a:p>
            <a:pPr indent="0" lvl="0" marL="0" marR="0" rtl="0" algn="ctr">
              <a:lnSpc>
                <a:spcPct val="125000"/>
              </a:lnSpc>
              <a:spcBef>
                <a:spcPts val="0"/>
              </a:spcBef>
              <a:spcAft>
                <a:spcPts val="0"/>
              </a:spcAft>
              <a:buClr>
                <a:srgbClr val="312F2B"/>
              </a:buClr>
              <a:buSzPts val="1300"/>
              <a:buFont typeface="Gelasio"/>
              <a:buNone/>
            </a:pPr>
            <a:r>
              <a:rPr lang="fr" sz="1300">
                <a:solidFill>
                  <a:srgbClr val="312F2B"/>
                </a:solidFill>
                <a:latin typeface="Gelasio"/>
                <a:ea typeface="Gelasio"/>
                <a:cs typeface="Gelasio"/>
                <a:sym typeface="Gelasio"/>
              </a:rPr>
              <a:t>Interopérabilité entre les différents composants du SI industriel</a:t>
            </a:r>
            <a:endParaRPr sz="1300">
              <a:solidFill>
                <a:schemeClr val="dk1"/>
              </a:solidFill>
              <a:latin typeface="Calibri"/>
              <a:ea typeface="Calibri"/>
              <a:cs typeface="Calibri"/>
              <a:sym typeface="Calibri"/>
            </a:endParaRPr>
          </a:p>
        </p:txBody>
      </p:sp>
      <p:sp>
        <p:nvSpPr>
          <p:cNvPr id="448" name="Google Shape;448;p33"/>
          <p:cNvSpPr/>
          <p:nvPr/>
        </p:nvSpPr>
        <p:spPr>
          <a:xfrm>
            <a:off x="5754365" y="3931369"/>
            <a:ext cx="1967100" cy="848700"/>
          </a:xfrm>
          <a:prstGeom prst="rect">
            <a:avLst/>
          </a:prstGeom>
          <a:noFill/>
          <a:ln>
            <a:noFill/>
          </a:ln>
        </p:spPr>
        <p:txBody>
          <a:bodyPr anchorCtr="0" anchor="t" bIns="28575" lIns="57150" spcFirstLastPara="1" rIns="57150" wrap="square" tIns="28575">
            <a:noAutofit/>
          </a:bodyPr>
          <a:lstStyle/>
          <a:p>
            <a:pPr indent="0" lvl="0" marL="0" marR="0" rtl="0" algn="ctr">
              <a:lnSpc>
                <a:spcPct val="160059"/>
              </a:lnSpc>
              <a:spcBef>
                <a:spcPts val="0"/>
              </a:spcBef>
              <a:spcAft>
                <a:spcPts val="0"/>
              </a:spcAft>
              <a:buClr>
                <a:srgbClr val="272525"/>
              </a:buClr>
              <a:buSzPts val="1000"/>
              <a:buFont typeface="Lato"/>
              <a:buNone/>
            </a:pPr>
            <a:r>
              <a:rPr lang="fr" sz="1000">
                <a:solidFill>
                  <a:srgbClr val="272525"/>
                </a:solidFill>
                <a:latin typeface="Lato"/>
                <a:ea typeface="Lato"/>
                <a:cs typeface="Lato"/>
                <a:sym typeface="Lato"/>
              </a:rPr>
              <a:t>Assurez un flux d'informations harmonieux pour une coordination efficace des opérations.</a:t>
            </a:r>
            <a:endParaRPr sz="10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descr="preencoded.png" id="143" name="Google Shape;143;p1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44" name="Google Shape;144;p16"/>
          <p:cNvSpPr/>
          <p:nvPr/>
        </p:nvSpPr>
        <p:spPr>
          <a:xfrm>
            <a:off x="0" y="0"/>
            <a:ext cx="9144000" cy="5143500"/>
          </a:xfrm>
          <a:prstGeom prst="rect">
            <a:avLst/>
          </a:prstGeom>
          <a:solidFill>
            <a:srgbClr val="FFFFFF">
              <a:alpha val="74900"/>
            </a:srgbClr>
          </a:solidFill>
          <a:ln cap="flat" cmpd="sng" w="13800">
            <a:solidFill>
              <a:srgbClr val="FFFFFF">
                <a:alpha val="63919"/>
              </a:srgbClr>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145" name="Google Shape;145;p16"/>
          <p:cNvSpPr/>
          <p:nvPr/>
        </p:nvSpPr>
        <p:spPr>
          <a:xfrm>
            <a:off x="520749" y="1464320"/>
            <a:ext cx="4673400" cy="1562400"/>
          </a:xfrm>
          <a:prstGeom prst="rect">
            <a:avLst/>
          </a:prstGeom>
          <a:noFill/>
          <a:ln>
            <a:noFill/>
          </a:ln>
        </p:spPr>
        <p:txBody>
          <a:bodyPr anchorCtr="0" anchor="t" bIns="28575" lIns="57150" spcFirstLastPara="1" rIns="57150" wrap="square" tIns="28575">
            <a:noAutofit/>
          </a:bodyPr>
          <a:lstStyle/>
          <a:p>
            <a:pPr indent="0" lvl="0" marL="0" marR="0" rtl="0" algn="l">
              <a:lnSpc>
                <a:spcPct val="124995"/>
              </a:lnSpc>
              <a:spcBef>
                <a:spcPts val="0"/>
              </a:spcBef>
              <a:spcAft>
                <a:spcPts val="0"/>
              </a:spcAft>
              <a:buClr>
                <a:srgbClr val="312F2B"/>
              </a:buClr>
              <a:buSzPts val="3300"/>
              <a:buFont typeface="Gelasio"/>
              <a:buNone/>
            </a:pPr>
            <a:r>
              <a:rPr lang="fr" sz="3300">
                <a:solidFill>
                  <a:srgbClr val="312F2B"/>
                </a:solidFill>
                <a:latin typeface="Gelasio"/>
                <a:ea typeface="Gelasio"/>
                <a:cs typeface="Gelasio"/>
                <a:sym typeface="Gelasio"/>
              </a:rPr>
              <a:t>Architecture des Systèmes d'informations industriels</a:t>
            </a:r>
            <a:endParaRPr sz="3300">
              <a:solidFill>
                <a:schemeClr val="dk1"/>
              </a:solidFill>
              <a:latin typeface="Calibri"/>
              <a:ea typeface="Calibri"/>
              <a:cs typeface="Calibri"/>
              <a:sym typeface="Calibri"/>
            </a:endParaRPr>
          </a:p>
        </p:txBody>
      </p:sp>
      <p:sp>
        <p:nvSpPr>
          <p:cNvPr id="146" name="Google Shape;146;p16"/>
          <p:cNvSpPr/>
          <p:nvPr/>
        </p:nvSpPr>
        <p:spPr>
          <a:xfrm>
            <a:off x="520749" y="3912716"/>
            <a:ext cx="4673400" cy="444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lang="fr" sz="1100">
                <a:solidFill>
                  <a:srgbClr val="272525"/>
                </a:solidFill>
                <a:latin typeface="Lato"/>
                <a:ea typeface="Lato"/>
                <a:cs typeface="Lato"/>
                <a:sym typeface="Lato"/>
              </a:rPr>
              <a:t>Un SI industriel est composé de plusieurs éléments interdépendants qui travaillent ensemble pour gérer et soutenir les opérations industrielles.</a:t>
            </a:r>
            <a:endParaRPr sz="1100">
              <a:solidFill>
                <a:schemeClr val="dk1"/>
              </a:solidFill>
              <a:latin typeface="Calibri"/>
              <a:ea typeface="Calibri"/>
              <a:cs typeface="Calibri"/>
              <a:sym typeface="Calibri"/>
            </a:endParaRPr>
          </a:p>
        </p:txBody>
      </p:sp>
      <p:pic>
        <p:nvPicPr>
          <p:cNvPr descr="preencoded.png" id="147" name="Google Shape;147;p16"/>
          <p:cNvPicPr preferRelativeResize="0"/>
          <p:nvPr/>
        </p:nvPicPr>
        <p:blipFill rotWithShape="1">
          <a:blip r:embed="rId4">
            <a:alphaModFix/>
          </a:blip>
          <a:srcRect b="0" l="0" r="0" t="0"/>
          <a:stretch/>
        </p:blipFill>
        <p:spPr>
          <a:xfrm>
            <a:off x="5715000" y="0"/>
            <a:ext cx="3429000"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pic>
        <p:nvPicPr>
          <p:cNvPr descr="preencoded.png" id="454" name="Google Shape;454;p3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55" name="Google Shape;455;p34"/>
          <p:cNvSpPr/>
          <p:nvPr/>
        </p:nvSpPr>
        <p:spPr>
          <a:xfrm>
            <a:off x="0" y="0"/>
            <a:ext cx="9144000" cy="5143500"/>
          </a:xfrm>
          <a:prstGeom prst="rect">
            <a:avLst/>
          </a:prstGeom>
          <a:solidFill>
            <a:srgbClr val="FFFFFF">
              <a:alpha val="74900"/>
            </a:srgbClr>
          </a:solidFill>
          <a:ln cap="flat" cmpd="sng" w="13800">
            <a:solidFill>
              <a:srgbClr val="FFFFFF">
                <a:alpha val="63919"/>
              </a:srgbClr>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456" name="Google Shape;456;p34"/>
          <p:cNvSpPr/>
          <p:nvPr/>
        </p:nvSpPr>
        <p:spPr>
          <a:xfrm>
            <a:off x="3949749" y="1473175"/>
            <a:ext cx="27774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312F2B"/>
              </a:buClr>
              <a:buSzPts val="2700"/>
              <a:buFont typeface="Gelasio"/>
              <a:buNone/>
            </a:pPr>
            <a:r>
              <a:rPr lang="fr" sz="2700">
                <a:solidFill>
                  <a:srgbClr val="312F2B"/>
                </a:solidFill>
                <a:latin typeface="Gelasio"/>
                <a:ea typeface="Gelasio"/>
                <a:cs typeface="Gelasio"/>
                <a:sym typeface="Gelasio"/>
              </a:rPr>
              <a:t>En conclusion</a:t>
            </a:r>
            <a:endParaRPr sz="2700">
              <a:solidFill>
                <a:schemeClr val="dk1"/>
              </a:solidFill>
              <a:latin typeface="Calibri"/>
              <a:ea typeface="Calibri"/>
              <a:cs typeface="Calibri"/>
              <a:sym typeface="Calibri"/>
            </a:endParaRPr>
          </a:p>
        </p:txBody>
      </p:sp>
      <p:sp>
        <p:nvSpPr>
          <p:cNvPr id="457" name="Google Shape;457;p34"/>
          <p:cNvSpPr/>
          <p:nvPr/>
        </p:nvSpPr>
        <p:spPr>
          <a:xfrm>
            <a:off x="3949749" y="2115443"/>
            <a:ext cx="4673400" cy="15549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lang="fr" sz="1100">
                <a:solidFill>
                  <a:srgbClr val="272525"/>
                </a:solidFill>
                <a:latin typeface="Lato"/>
                <a:ea typeface="Lato"/>
                <a:cs typeface="Lato"/>
                <a:sym typeface="Lato"/>
              </a:rPr>
              <a:t>En résumé, l'utilisation d'un système d'informations industriel permet la gestion efficace des opérations industrielles. Les différentes composantes telles que l'infrastructure matérielle et logicielle, les réseaux et communications, les ressources humaines, les politiques et procédures sont essentielles pour une utilisation cohérente et sécurisée du système. Les SI industriels doivent être capables de s'intégrer avec d'autres systèmes et applications au sein de l'entreprise.</a:t>
            </a:r>
            <a:endParaRPr sz="1100">
              <a:solidFill>
                <a:schemeClr val="dk1"/>
              </a:solidFill>
              <a:latin typeface="Calibri"/>
              <a:ea typeface="Calibri"/>
              <a:cs typeface="Calibri"/>
              <a:sym typeface="Calibri"/>
            </a:endParaRPr>
          </a:p>
        </p:txBody>
      </p:sp>
      <p:pic>
        <p:nvPicPr>
          <p:cNvPr descr="preencoded.png" id="458" name="Google Shape;458;p34"/>
          <p:cNvPicPr preferRelativeResize="0"/>
          <p:nvPr/>
        </p:nvPicPr>
        <p:blipFill rotWithShape="1">
          <a:blip r:embed="rId4">
            <a:alphaModFix/>
          </a:blip>
          <a:srcRect b="0" l="0" r="0" t="0"/>
          <a:stretch/>
        </p:blipFill>
        <p:spPr>
          <a:xfrm>
            <a:off x="0" y="0"/>
            <a:ext cx="3429000"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pic>
        <p:nvPicPr>
          <p:cNvPr descr="preencoded.png" id="464" name="Google Shape;464;p3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65" name="Google Shape;465;p35"/>
          <p:cNvSpPr/>
          <p:nvPr/>
        </p:nvSpPr>
        <p:spPr>
          <a:xfrm>
            <a:off x="0" y="0"/>
            <a:ext cx="9144000" cy="5143500"/>
          </a:xfrm>
          <a:prstGeom prst="rect">
            <a:avLst/>
          </a:prstGeom>
          <a:solidFill>
            <a:srgbClr val="FFFFFF">
              <a:alpha val="74900"/>
            </a:srgbClr>
          </a:solidFill>
          <a:ln cap="flat" cmpd="sng" w="13800">
            <a:solidFill>
              <a:srgbClr val="FFFFFF">
                <a:alpha val="63919"/>
              </a:srgbClr>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466" name="Google Shape;466;p35"/>
          <p:cNvSpPr/>
          <p:nvPr/>
        </p:nvSpPr>
        <p:spPr>
          <a:xfrm>
            <a:off x="3949749" y="1165919"/>
            <a:ext cx="4673400" cy="867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312F2B"/>
              </a:buClr>
              <a:buSzPts val="2700"/>
              <a:buFont typeface="Gelasio"/>
              <a:buNone/>
            </a:pPr>
            <a:r>
              <a:rPr lang="fr" sz="2700">
                <a:solidFill>
                  <a:srgbClr val="312F2B"/>
                </a:solidFill>
                <a:latin typeface="Gelasio"/>
                <a:ea typeface="Gelasio"/>
                <a:cs typeface="Gelasio"/>
                <a:sym typeface="Gelasio"/>
              </a:rPr>
              <a:t>5. Étude de cas individuelle : Inventaire</a:t>
            </a:r>
            <a:endParaRPr sz="2700">
              <a:solidFill>
                <a:schemeClr val="dk1"/>
              </a:solidFill>
              <a:latin typeface="Calibri"/>
              <a:ea typeface="Calibri"/>
              <a:cs typeface="Calibri"/>
              <a:sym typeface="Calibri"/>
            </a:endParaRPr>
          </a:p>
        </p:txBody>
      </p:sp>
      <p:sp>
        <p:nvSpPr>
          <p:cNvPr id="467" name="Google Shape;467;p35"/>
          <p:cNvSpPr/>
          <p:nvPr/>
        </p:nvSpPr>
        <p:spPr>
          <a:xfrm>
            <a:off x="3949749" y="2242170"/>
            <a:ext cx="4673400" cy="222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lang="fr" sz="1100">
                <a:solidFill>
                  <a:srgbClr val="272525"/>
                </a:solidFill>
                <a:latin typeface="Lato"/>
                <a:ea typeface="Lato"/>
                <a:cs typeface="Lato"/>
                <a:sym typeface="Lato"/>
              </a:rPr>
              <a:t>Faites l'inventaire des outils connus dans votre organisation.</a:t>
            </a:r>
            <a:endParaRPr sz="1100">
              <a:solidFill>
                <a:schemeClr val="dk1"/>
              </a:solidFill>
              <a:latin typeface="Calibri"/>
              <a:ea typeface="Calibri"/>
              <a:cs typeface="Calibri"/>
              <a:sym typeface="Calibri"/>
            </a:endParaRPr>
          </a:p>
        </p:txBody>
      </p:sp>
      <p:sp>
        <p:nvSpPr>
          <p:cNvPr id="468" name="Google Shape;468;p35"/>
          <p:cNvSpPr/>
          <p:nvPr/>
        </p:nvSpPr>
        <p:spPr>
          <a:xfrm>
            <a:off x="3949749" y="2620491"/>
            <a:ext cx="4673400" cy="222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lang="fr" sz="1100">
                <a:solidFill>
                  <a:srgbClr val="272525"/>
                </a:solidFill>
                <a:latin typeface="Lato"/>
                <a:ea typeface="Lato"/>
                <a:cs typeface="Lato"/>
                <a:sym typeface="Lato"/>
              </a:rPr>
              <a:t>Choisissez un domaine parmi ceux cités pendant la présentation.</a:t>
            </a:r>
            <a:endParaRPr sz="1100">
              <a:solidFill>
                <a:schemeClr val="dk1"/>
              </a:solidFill>
              <a:latin typeface="Calibri"/>
              <a:ea typeface="Calibri"/>
              <a:cs typeface="Calibri"/>
              <a:sym typeface="Calibri"/>
            </a:endParaRPr>
          </a:p>
        </p:txBody>
      </p:sp>
      <p:sp>
        <p:nvSpPr>
          <p:cNvPr id="469" name="Google Shape;469;p35"/>
          <p:cNvSpPr/>
          <p:nvPr/>
        </p:nvSpPr>
        <p:spPr>
          <a:xfrm>
            <a:off x="3949749" y="2998813"/>
            <a:ext cx="4673400" cy="222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lang="fr" sz="1100">
                <a:solidFill>
                  <a:srgbClr val="272525"/>
                </a:solidFill>
                <a:latin typeface="Lato"/>
                <a:ea typeface="Lato"/>
                <a:cs typeface="Lato"/>
                <a:sym typeface="Lato"/>
              </a:rPr>
              <a:t>Faites une courte présentation de 10 minutes. </a:t>
            </a:r>
            <a:endParaRPr sz="1100">
              <a:solidFill>
                <a:schemeClr val="dk1"/>
              </a:solidFill>
              <a:latin typeface="Calibri"/>
              <a:ea typeface="Calibri"/>
              <a:cs typeface="Calibri"/>
              <a:sym typeface="Calibri"/>
            </a:endParaRPr>
          </a:p>
        </p:txBody>
      </p:sp>
      <p:sp>
        <p:nvSpPr>
          <p:cNvPr id="470" name="Google Shape;470;p35"/>
          <p:cNvSpPr/>
          <p:nvPr/>
        </p:nvSpPr>
        <p:spPr>
          <a:xfrm>
            <a:off x="3949749" y="3377133"/>
            <a:ext cx="4673400" cy="222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lang="fr" sz="1100">
                <a:solidFill>
                  <a:srgbClr val="272525"/>
                </a:solidFill>
                <a:latin typeface="Lato"/>
                <a:ea typeface="Lato"/>
                <a:cs typeface="Lato"/>
                <a:sym typeface="Lato"/>
              </a:rPr>
              <a:t>Les outils récurrents seront présentés en groupe.</a:t>
            </a:r>
            <a:endParaRPr sz="1100">
              <a:solidFill>
                <a:schemeClr val="dk1"/>
              </a:solidFill>
              <a:latin typeface="Calibri"/>
              <a:ea typeface="Calibri"/>
              <a:cs typeface="Calibri"/>
              <a:sym typeface="Calibri"/>
            </a:endParaRPr>
          </a:p>
        </p:txBody>
      </p:sp>
      <p:sp>
        <p:nvSpPr>
          <p:cNvPr id="471" name="Google Shape;471;p35"/>
          <p:cNvSpPr/>
          <p:nvPr/>
        </p:nvSpPr>
        <p:spPr>
          <a:xfrm>
            <a:off x="3949749" y="3755454"/>
            <a:ext cx="4673400" cy="222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chemeClr val="dk1"/>
              </a:buClr>
              <a:buSzPts val="1100"/>
              <a:buFont typeface="Calibri"/>
              <a:buNone/>
            </a:pPr>
            <a:r>
              <a:t/>
            </a:r>
            <a:endParaRPr sz="1100">
              <a:solidFill>
                <a:schemeClr val="dk1"/>
              </a:solidFill>
              <a:latin typeface="Calibri"/>
              <a:ea typeface="Calibri"/>
              <a:cs typeface="Calibri"/>
              <a:sym typeface="Calibri"/>
            </a:endParaRPr>
          </a:p>
        </p:txBody>
      </p:sp>
      <p:pic>
        <p:nvPicPr>
          <p:cNvPr descr="preencoded.png" id="472" name="Google Shape;472;p35"/>
          <p:cNvPicPr preferRelativeResize="0"/>
          <p:nvPr/>
        </p:nvPicPr>
        <p:blipFill rotWithShape="1">
          <a:blip r:embed="rId4">
            <a:alphaModFix/>
          </a:blip>
          <a:srcRect b="0" l="0" r="0" t="0"/>
          <a:stretch/>
        </p:blipFill>
        <p:spPr>
          <a:xfrm>
            <a:off x="0" y="0"/>
            <a:ext cx="3429000"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descr="preencoded.png" id="478" name="Google Shape;478;p3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79" name="Google Shape;479;p36"/>
          <p:cNvSpPr/>
          <p:nvPr/>
        </p:nvSpPr>
        <p:spPr>
          <a:xfrm>
            <a:off x="0" y="0"/>
            <a:ext cx="9144000" cy="5143500"/>
          </a:xfrm>
          <a:prstGeom prst="rect">
            <a:avLst/>
          </a:prstGeom>
          <a:solidFill>
            <a:srgbClr val="FFFFFF">
              <a:alpha val="74900"/>
            </a:srgbClr>
          </a:solidFill>
          <a:ln cap="flat" cmpd="sng" w="13800">
            <a:solidFill>
              <a:srgbClr val="FFFFFF">
                <a:alpha val="63919"/>
              </a:srgbClr>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480" name="Google Shape;480;p36"/>
          <p:cNvSpPr/>
          <p:nvPr/>
        </p:nvSpPr>
        <p:spPr>
          <a:xfrm>
            <a:off x="3949749" y="1020068"/>
            <a:ext cx="4673400" cy="1562400"/>
          </a:xfrm>
          <a:prstGeom prst="rect">
            <a:avLst/>
          </a:prstGeom>
          <a:noFill/>
          <a:ln>
            <a:noFill/>
          </a:ln>
        </p:spPr>
        <p:txBody>
          <a:bodyPr anchorCtr="0" anchor="t" bIns="28575" lIns="57150" spcFirstLastPara="1" rIns="57150" wrap="square" tIns="28575">
            <a:noAutofit/>
          </a:bodyPr>
          <a:lstStyle/>
          <a:p>
            <a:pPr indent="0" lvl="0" marL="0" marR="0" rtl="0" algn="l">
              <a:lnSpc>
                <a:spcPct val="124995"/>
              </a:lnSpc>
              <a:spcBef>
                <a:spcPts val="0"/>
              </a:spcBef>
              <a:spcAft>
                <a:spcPts val="0"/>
              </a:spcAft>
              <a:buClr>
                <a:srgbClr val="312F2B"/>
              </a:buClr>
              <a:buSzPts val="3300"/>
              <a:buFont typeface="Gelasio"/>
              <a:buNone/>
            </a:pPr>
            <a:r>
              <a:rPr lang="fr" sz="3300">
                <a:solidFill>
                  <a:srgbClr val="312F2B"/>
                </a:solidFill>
                <a:latin typeface="Gelasio"/>
                <a:ea typeface="Gelasio"/>
                <a:cs typeface="Gelasio"/>
                <a:sym typeface="Gelasio"/>
              </a:rPr>
              <a:t>Modèles d'architecture des systèmes d'informations</a:t>
            </a:r>
            <a:endParaRPr sz="3300">
              <a:solidFill>
                <a:schemeClr val="dk1"/>
              </a:solidFill>
              <a:latin typeface="Calibri"/>
              <a:ea typeface="Calibri"/>
              <a:cs typeface="Calibri"/>
              <a:sym typeface="Calibri"/>
            </a:endParaRPr>
          </a:p>
        </p:txBody>
      </p:sp>
      <p:sp>
        <p:nvSpPr>
          <p:cNvPr id="481" name="Google Shape;481;p36"/>
          <p:cNvSpPr/>
          <p:nvPr/>
        </p:nvSpPr>
        <p:spPr>
          <a:xfrm>
            <a:off x="3949749" y="2790602"/>
            <a:ext cx="4673400" cy="13329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lang="fr" sz="1100">
                <a:solidFill>
                  <a:srgbClr val="272525"/>
                </a:solidFill>
                <a:latin typeface="Lato"/>
                <a:ea typeface="Lato"/>
                <a:cs typeface="Lato"/>
                <a:sym typeface="Lato"/>
              </a:rPr>
              <a:t>L'architecture des systèmes d'informations (SI) définit la structure, les composants et les principes qui guident la conception et l'organisation du SI d'une entreprise. Elle fournit un cadre pour aligner les objectifs stratégiques de l'entreprise avec les capacités du SI et assurer une gestion efficace des ressources informatiques. Ce guide présente quelques modèles d'architecture des SI couramment utilisés.</a:t>
            </a:r>
            <a:endParaRPr sz="1100">
              <a:solidFill>
                <a:schemeClr val="dk1"/>
              </a:solidFill>
              <a:latin typeface="Calibri"/>
              <a:ea typeface="Calibri"/>
              <a:cs typeface="Calibri"/>
              <a:sym typeface="Calibri"/>
            </a:endParaRPr>
          </a:p>
        </p:txBody>
      </p:sp>
      <p:pic>
        <p:nvPicPr>
          <p:cNvPr descr="preencoded.png" id="482" name="Google Shape;482;p36"/>
          <p:cNvPicPr preferRelativeResize="0"/>
          <p:nvPr/>
        </p:nvPicPr>
        <p:blipFill rotWithShape="1">
          <a:blip r:embed="rId4">
            <a:alphaModFix/>
          </a:blip>
          <a:srcRect b="0" l="0" r="0" t="0"/>
          <a:stretch/>
        </p:blipFill>
        <p:spPr>
          <a:xfrm>
            <a:off x="0" y="0"/>
            <a:ext cx="3429000"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pic>
        <p:nvPicPr>
          <p:cNvPr descr="preencoded.png" id="488" name="Google Shape;488;p3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89" name="Google Shape;489;p37"/>
          <p:cNvSpPr/>
          <p:nvPr/>
        </p:nvSpPr>
        <p:spPr>
          <a:xfrm>
            <a:off x="0" y="33749"/>
            <a:ext cx="9144000" cy="5109900"/>
          </a:xfrm>
          <a:prstGeom prst="rect">
            <a:avLst/>
          </a:prstGeom>
          <a:solidFill>
            <a:srgbClr val="FFFFFF">
              <a:alpha val="74900"/>
            </a:srgbClr>
          </a:solidFill>
          <a:ln cap="flat" cmpd="sng" w="9625">
            <a:solidFill>
              <a:srgbClr val="FFFFFF">
                <a:alpha val="63919"/>
              </a:srgbClr>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490" name="Google Shape;490;p37"/>
          <p:cNvSpPr/>
          <p:nvPr/>
        </p:nvSpPr>
        <p:spPr>
          <a:xfrm>
            <a:off x="2263229" y="267296"/>
            <a:ext cx="3476700" cy="303900"/>
          </a:xfrm>
          <a:prstGeom prst="rect">
            <a:avLst/>
          </a:prstGeom>
          <a:noFill/>
          <a:ln>
            <a:noFill/>
          </a:ln>
        </p:spPr>
        <p:txBody>
          <a:bodyPr anchorCtr="0" anchor="t" bIns="28575" lIns="57150" spcFirstLastPara="1" rIns="57150" wrap="square" tIns="28575">
            <a:noAutofit/>
          </a:bodyPr>
          <a:lstStyle/>
          <a:p>
            <a:pPr indent="0" lvl="0" marL="0" marR="0" rtl="0" algn="l">
              <a:lnSpc>
                <a:spcPct val="124983"/>
              </a:lnSpc>
              <a:spcBef>
                <a:spcPts val="0"/>
              </a:spcBef>
              <a:spcAft>
                <a:spcPts val="0"/>
              </a:spcAft>
              <a:buClr>
                <a:srgbClr val="312F2B"/>
              </a:buClr>
              <a:buSzPts val="1900"/>
              <a:buFont typeface="Gelasio"/>
              <a:buNone/>
            </a:pPr>
            <a:r>
              <a:rPr lang="fr" sz="1900">
                <a:solidFill>
                  <a:srgbClr val="312F2B"/>
                </a:solidFill>
                <a:latin typeface="Gelasio"/>
                <a:ea typeface="Gelasio"/>
                <a:cs typeface="Gelasio"/>
                <a:sym typeface="Gelasio"/>
              </a:rPr>
              <a:t>1. Architecture d'entreprise (EA)</a:t>
            </a:r>
            <a:endParaRPr sz="1900">
              <a:solidFill>
                <a:schemeClr val="dk1"/>
              </a:solidFill>
              <a:latin typeface="Calibri"/>
              <a:ea typeface="Calibri"/>
              <a:cs typeface="Calibri"/>
              <a:sym typeface="Calibri"/>
            </a:endParaRPr>
          </a:p>
        </p:txBody>
      </p:sp>
      <p:pic>
        <p:nvPicPr>
          <p:cNvPr descr="preencoded.png" id="491" name="Google Shape;491;p37"/>
          <p:cNvPicPr preferRelativeResize="0"/>
          <p:nvPr/>
        </p:nvPicPr>
        <p:blipFill rotWithShape="1">
          <a:blip r:embed="rId4">
            <a:alphaModFix/>
          </a:blip>
          <a:srcRect b="0" l="0" r="0" t="0"/>
          <a:stretch/>
        </p:blipFill>
        <p:spPr>
          <a:xfrm>
            <a:off x="826542" y="765423"/>
            <a:ext cx="1441995" cy="1441995"/>
          </a:xfrm>
          <a:prstGeom prst="rect">
            <a:avLst/>
          </a:prstGeom>
          <a:noFill/>
          <a:ln>
            <a:noFill/>
          </a:ln>
        </p:spPr>
      </p:pic>
      <p:sp>
        <p:nvSpPr>
          <p:cNvPr id="492" name="Google Shape;492;p37"/>
          <p:cNvSpPr/>
          <p:nvPr/>
        </p:nvSpPr>
        <p:spPr>
          <a:xfrm>
            <a:off x="997471" y="2328863"/>
            <a:ext cx="1100100" cy="151800"/>
          </a:xfrm>
          <a:prstGeom prst="rect">
            <a:avLst/>
          </a:prstGeom>
          <a:noFill/>
          <a:ln>
            <a:noFill/>
          </a:ln>
        </p:spPr>
        <p:txBody>
          <a:bodyPr anchorCtr="0" anchor="t" bIns="28575" lIns="57150" spcFirstLastPara="1" rIns="57150" wrap="square" tIns="28575">
            <a:noAutofit/>
          </a:bodyPr>
          <a:lstStyle/>
          <a:p>
            <a:pPr indent="0" lvl="0" marL="0" marR="0" rtl="0" algn="ctr">
              <a:lnSpc>
                <a:spcPct val="125016"/>
              </a:lnSpc>
              <a:spcBef>
                <a:spcPts val="0"/>
              </a:spcBef>
              <a:spcAft>
                <a:spcPts val="0"/>
              </a:spcAft>
              <a:buClr>
                <a:srgbClr val="312F2B"/>
              </a:buClr>
              <a:buSzPts val="1000"/>
              <a:buFont typeface="Gelasio"/>
              <a:buNone/>
            </a:pPr>
            <a:r>
              <a:rPr lang="fr" sz="1000">
                <a:solidFill>
                  <a:srgbClr val="312F2B"/>
                </a:solidFill>
                <a:latin typeface="Gelasio"/>
                <a:ea typeface="Gelasio"/>
                <a:cs typeface="Gelasio"/>
                <a:sym typeface="Gelasio"/>
              </a:rPr>
              <a:t>Structure holistique</a:t>
            </a:r>
            <a:endParaRPr sz="1000">
              <a:solidFill>
                <a:schemeClr val="dk1"/>
              </a:solidFill>
              <a:latin typeface="Calibri"/>
              <a:ea typeface="Calibri"/>
              <a:cs typeface="Calibri"/>
              <a:sym typeface="Calibri"/>
            </a:endParaRPr>
          </a:p>
        </p:txBody>
      </p:sp>
      <p:sp>
        <p:nvSpPr>
          <p:cNvPr id="493" name="Google Shape;493;p37"/>
          <p:cNvSpPr/>
          <p:nvPr/>
        </p:nvSpPr>
        <p:spPr>
          <a:xfrm>
            <a:off x="826542" y="2577926"/>
            <a:ext cx="1442100" cy="932700"/>
          </a:xfrm>
          <a:prstGeom prst="rect">
            <a:avLst/>
          </a:prstGeom>
          <a:noFill/>
          <a:ln>
            <a:noFill/>
          </a:ln>
        </p:spPr>
        <p:txBody>
          <a:bodyPr anchorCtr="0" anchor="t" bIns="28575" lIns="57150" spcFirstLastPara="1" rIns="57150" wrap="square" tIns="28575">
            <a:noAutofit/>
          </a:bodyPr>
          <a:lstStyle/>
          <a:p>
            <a:pPr indent="0" lvl="0" marL="0" marR="0" rtl="0" algn="ctr">
              <a:lnSpc>
                <a:spcPct val="160000"/>
              </a:lnSpc>
              <a:spcBef>
                <a:spcPts val="0"/>
              </a:spcBef>
              <a:spcAft>
                <a:spcPts val="0"/>
              </a:spcAft>
              <a:buClr>
                <a:srgbClr val="272525"/>
              </a:buClr>
              <a:buSzPts val="800"/>
              <a:buFont typeface="Lato"/>
              <a:buNone/>
            </a:pPr>
            <a:r>
              <a:rPr lang="fr" sz="800">
                <a:solidFill>
                  <a:srgbClr val="272525"/>
                </a:solidFill>
                <a:latin typeface="Lato"/>
                <a:ea typeface="Lato"/>
                <a:cs typeface="Lato"/>
                <a:sym typeface="Lato"/>
              </a:rPr>
              <a:t>L'EA est un modèle holistique qui définit la structure, les processus, les systèmes et les technologies nécessaires pour soutenir les opérations et atteindre les objectifs de l'entreprise.</a:t>
            </a:r>
            <a:endParaRPr sz="800">
              <a:solidFill>
                <a:schemeClr val="dk1"/>
              </a:solidFill>
              <a:latin typeface="Calibri"/>
              <a:ea typeface="Calibri"/>
              <a:cs typeface="Calibri"/>
              <a:sym typeface="Calibri"/>
            </a:endParaRPr>
          </a:p>
        </p:txBody>
      </p:sp>
      <p:pic>
        <p:nvPicPr>
          <p:cNvPr descr="preencoded.png" id="494" name="Google Shape;494;p37"/>
          <p:cNvPicPr preferRelativeResize="0"/>
          <p:nvPr/>
        </p:nvPicPr>
        <p:blipFill rotWithShape="1">
          <a:blip r:embed="rId5">
            <a:alphaModFix/>
          </a:blip>
          <a:srcRect b="0" l="0" r="0" t="0"/>
          <a:stretch/>
        </p:blipFill>
        <p:spPr>
          <a:xfrm>
            <a:off x="2516106" y="765423"/>
            <a:ext cx="1441995" cy="1441995"/>
          </a:xfrm>
          <a:prstGeom prst="rect">
            <a:avLst/>
          </a:prstGeom>
          <a:noFill/>
          <a:ln>
            <a:noFill/>
          </a:ln>
        </p:spPr>
      </p:pic>
      <p:sp>
        <p:nvSpPr>
          <p:cNvPr id="495" name="Google Shape;495;p37"/>
          <p:cNvSpPr/>
          <p:nvPr/>
        </p:nvSpPr>
        <p:spPr>
          <a:xfrm>
            <a:off x="2516106" y="2328863"/>
            <a:ext cx="1442100" cy="303900"/>
          </a:xfrm>
          <a:prstGeom prst="rect">
            <a:avLst/>
          </a:prstGeom>
          <a:noFill/>
          <a:ln>
            <a:noFill/>
          </a:ln>
        </p:spPr>
        <p:txBody>
          <a:bodyPr anchorCtr="0" anchor="t" bIns="28575" lIns="57150" spcFirstLastPara="1" rIns="57150" wrap="square" tIns="28575">
            <a:noAutofit/>
          </a:bodyPr>
          <a:lstStyle/>
          <a:p>
            <a:pPr indent="0" lvl="0" marL="0" marR="0" rtl="0" algn="ctr">
              <a:lnSpc>
                <a:spcPct val="125016"/>
              </a:lnSpc>
              <a:spcBef>
                <a:spcPts val="0"/>
              </a:spcBef>
              <a:spcAft>
                <a:spcPts val="0"/>
              </a:spcAft>
              <a:buClr>
                <a:srgbClr val="312F2B"/>
              </a:buClr>
              <a:buSzPts val="1000"/>
              <a:buFont typeface="Gelasio"/>
              <a:buNone/>
            </a:pPr>
            <a:r>
              <a:rPr lang="fr" sz="1000">
                <a:solidFill>
                  <a:srgbClr val="312F2B"/>
                </a:solidFill>
                <a:latin typeface="Gelasio"/>
                <a:ea typeface="Gelasio"/>
                <a:cs typeface="Gelasio"/>
                <a:sym typeface="Gelasio"/>
              </a:rPr>
              <a:t>Alignement des perspectives</a:t>
            </a:r>
            <a:endParaRPr sz="1000">
              <a:solidFill>
                <a:schemeClr val="dk1"/>
              </a:solidFill>
              <a:latin typeface="Calibri"/>
              <a:ea typeface="Calibri"/>
              <a:cs typeface="Calibri"/>
              <a:sym typeface="Calibri"/>
            </a:endParaRPr>
          </a:p>
        </p:txBody>
      </p:sp>
      <p:sp>
        <p:nvSpPr>
          <p:cNvPr id="496" name="Google Shape;496;p37"/>
          <p:cNvSpPr/>
          <p:nvPr/>
        </p:nvSpPr>
        <p:spPr>
          <a:xfrm>
            <a:off x="2516106" y="2729806"/>
            <a:ext cx="1442100" cy="932700"/>
          </a:xfrm>
          <a:prstGeom prst="rect">
            <a:avLst/>
          </a:prstGeom>
          <a:noFill/>
          <a:ln>
            <a:noFill/>
          </a:ln>
        </p:spPr>
        <p:txBody>
          <a:bodyPr anchorCtr="0" anchor="t" bIns="28575" lIns="57150" spcFirstLastPara="1" rIns="57150" wrap="square" tIns="28575">
            <a:noAutofit/>
          </a:bodyPr>
          <a:lstStyle/>
          <a:p>
            <a:pPr indent="0" lvl="0" marL="0" marR="0" rtl="0" algn="ctr">
              <a:lnSpc>
                <a:spcPct val="160000"/>
              </a:lnSpc>
              <a:spcBef>
                <a:spcPts val="0"/>
              </a:spcBef>
              <a:spcAft>
                <a:spcPts val="0"/>
              </a:spcAft>
              <a:buClr>
                <a:srgbClr val="272525"/>
              </a:buClr>
              <a:buSzPts val="800"/>
              <a:buFont typeface="Lato"/>
              <a:buNone/>
            </a:pPr>
            <a:r>
              <a:rPr lang="fr" sz="800">
                <a:solidFill>
                  <a:srgbClr val="272525"/>
                </a:solidFill>
                <a:latin typeface="Lato"/>
                <a:ea typeface="Lato"/>
                <a:cs typeface="Lato"/>
                <a:sym typeface="Lato"/>
              </a:rPr>
              <a:t>L'EA aligne les différentes perspectives du SI, notamment l'architecture métier, l'architecture des données, l'architecture des applications et l'architecture technique.</a:t>
            </a:r>
            <a:endParaRPr sz="800">
              <a:solidFill>
                <a:schemeClr val="dk1"/>
              </a:solidFill>
              <a:latin typeface="Calibri"/>
              <a:ea typeface="Calibri"/>
              <a:cs typeface="Calibri"/>
              <a:sym typeface="Calibri"/>
            </a:endParaRPr>
          </a:p>
        </p:txBody>
      </p:sp>
      <p:pic>
        <p:nvPicPr>
          <p:cNvPr descr="preencoded.png" id="497" name="Google Shape;497;p37"/>
          <p:cNvPicPr preferRelativeResize="0"/>
          <p:nvPr/>
        </p:nvPicPr>
        <p:blipFill rotWithShape="1">
          <a:blip r:embed="rId6">
            <a:alphaModFix/>
          </a:blip>
          <a:srcRect b="0" l="0" r="0" t="0"/>
          <a:stretch/>
        </p:blipFill>
        <p:spPr>
          <a:xfrm>
            <a:off x="4334259" y="765423"/>
            <a:ext cx="1441995" cy="1441995"/>
          </a:xfrm>
          <a:prstGeom prst="rect">
            <a:avLst/>
          </a:prstGeom>
          <a:noFill/>
          <a:ln>
            <a:noFill/>
          </a:ln>
        </p:spPr>
      </p:pic>
      <p:sp>
        <p:nvSpPr>
          <p:cNvPr id="498" name="Google Shape;498;p37"/>
          <p:cNvSpPr/>
          <p:nvPr/>
        </p:nvSpPr>
        <p:spPr>
          <a:xfrm>
            <a:off x="4376601" y="2328863"/>
            <a:ext cx="1357200" cy="151800"/>
          </a:xfrm>
          <a:prstGeom prst="rect">
            <a:avLst/>
          </a:prstGeom>
          <a:noFill/>
          <a:ln>
            <a:noFill/>
          </a:ln>
        </p:spPr>
        <p:txBody>
          <a:bodyPr anchorCtr="0" anchor="t" bIns="28575" lIns="57150" spcFirstLastPara="1" rIns="57150" wrap="square" tIns="28575">
            <a:noAutofit/>
          </a:bodyPr>
          <a:lstStyle/>
          <a:p>
            <a:pPr indent="0" lvl="0" marL="0" marR="0" rtl="0" algn="ctr">
              <a:lnSpc>
                <a:spcPct val="125016"/>
              </a:lnSpc>
              <a:spcBef>
                <a:spcPts val="0"/>
              </a:spcBef>
              <a:spcAft>
                <a:spcPts val="0"/>
              </a:spcAft>
              <a:buClr>
                <a:srgbClr val="312F2B"/>
              </a:buClr>
              <a:buSzPts val="1000"/>
              <a:buFont typeface="Gelasio"/>
              <a:buNone/>
            </a:pPr>
            <a:r>
              <a:rPr lang="fr" sz="1000">
                <a:solidFill>
                  <a:srgbClr val="312F2B"/>
                </a:solidFill>
                <a:latin typeface="Gelasio"/>
                <a:ea typeface="Gelasio"/>
                <a:cs typeface="Gelasio"/>
                <a:sym typeface="Gelasio"/>
              </a:rPr>
              <a:t>Cohérence et intégration</a:t>
            </a:r>
            <a:endParaRPr sz="1000">
              <a:solidFill>
                <a:schemeClr val="dk1"/>
              </a:solidFill>
              <a:latin typeface="Calibri"/>
              <a:ea typeface="Calibri"/>
              <a:cs typeface="Calibri"/>
              <a:sym typeface="Calibri"/>
            </a:endParaRPr>
          </a:p>
        </p:txBody>
      </p:sp>
      <p:sp>
        <p:nvSpPr>
          <p:cNvPr id="499" name="Google Shape;499;p37"/>
          <p:cNvSpPr/>
          <p:nvPr/>
        </p:nvSpPr>
        <p:spPr>
          <a:xfrm>
            <a:off x="4334259" y="2577926"/>
            <a:ext cx="1442100" cy="466200"/>
          </a:xfrm>
          <a:prstGeom prst="rect">
            <a:avLst/>
          </a:prstGeom>
          <a:noFill/>
          <a:ln>
            <a:noFill/>
          </a:ln>
        </p:spPr>
        <p:txBody>
          <a:bodyPr anchorCtr="0" anchor="t" bIns="28575" lIns="57150" spcFirstLastPara="1" rIns="57150" wrap="square" tIns="28575">
            <a:noAutofit/>
          </a:bodyPr>
          <a:lstStyle/>
          <a:p>
            <a:pPr indent="0" lvl="0" marL="0" marR="0" rtl="0" algn="ctr">
              <a:lnSpc>
                <a:spcPct val="160000"/>
              </a:lnSpc>
              <a:spcBef>
                <a:spcPts val="0"/>
              </a:spcBef>
              <a:spcAft>
                <a:spcPts val="0"/>
              </a:spcAft>
              <a:buClr>
                <a:srgbClr val="272525"/>
              </a:buClr>
              <a:buSzPts val="800"/>
              <a:buFont typeface="Lato"/>
              <a:buNone/>
            </a:pPr>
            <a:r>
              <a:rPr lang="fr" sz="800">
                <a:solidFill>
                  <a:srgbClr val="272525"/>
                </a:solidFill>
                <a:latin typeface="Lato"/>
                <a:ea typeface="Lato"/>
                <a:cs typeface="Lato"/>
                <a:sym typeface="Lato"/>
              </a:rPr>
              <a:t>Elle vise à assurer la cohérence, l'intégration et l'agilité du SI dans son ensemble.</a:t>
            </a:r>
            <a:endParaRPr sz="800">
              <a:solidFill>
                <a:schemeClr val="dk1"/>
              </a:solidFill>
              <a:latin typeface="Calibri"/>
              <a:ea typeface="Calibri"/>
              <a:cs typeface="Calibri"/>
              <a:sym typeface="Calibri"/>
            </a:endParaRPr>
          </a:p>
        </p:txBody>
      </p:sp>
      <p:pic>
        <p:nvPicPr>
          <p:cNvPr descr="preencoded.png" id="500" name="Google Shape;500;p37"/>
          <p:cNvPicPr preferRelativeResize="0"/>
          <p:nvPr/>
        </p:nvPicPr>
        <p:blipFill rotWithShape="1">
          <a:blip r:embed="rId7">
            <a:alphaModFix/>
          </a:blip>
          <a:srcRect b="0" l="0" r="0" t="0"/>
          <a:stretch/>
        </p:blipFill>
        <p:spPr>
          <a:xfrm>
            <a:off x="6194753" y="765423"/>
            <a:ext cx="1441995" cy="1441995"/>
          </a:xfrm>
          <a:prstGeom prst="rect">
            <a:avLst/>
          </a:prstGeom>
          <a:noFill/>
          <a:ln>
            <a:noFill/>
          </a:ln>
        </p:spPr>
      </p:pic>
      <p:sp>
        <p:nvSpPr>
          <p:cNvPr id="501" name="Google Shape;501;p37"/>
          <p:cNvSpPr/>
          <p:nvPr/>
        </p:nvSpPr>
        <p:spPr>
          <a:xfrm>
            <a:off x="6194753" y="2328863"/>
            <a:ext cx="1442100" cy="303900"/>
          </a:xfrm>
          <a:prstGeom prst="rect">
            <a:avLst/>
          </a:prstGeom>
          <a:noFill/>
          <a:ln>
            <a:noFill/>
          </a:ln>
        </p:spPr>
        <p:txBody>
          <a:bodyPr anchorCtr="0" anchor="t" bIns="28575" lIns="57150" spcFirstLastPara="1" rIns="57150" wrap="square" tIns="28575">
            <a:noAutofit/>
          </a:bodyPr>
          <a:lstStyle/>
          <a:p>
            <a:pPr indent="0" lvl="0" marL="0" marR="0" rtl="0" algn="ctr">
              <a:lnSpc>
                <a:spcPct val="125016"/>
              </a:lnSpc>
              <a:spcBef>
                <a:spcPts val="0"/>
              </a:spcBef>
              <a:spcAft>
                <a:spcPts val="0"/>
              </a:spcAft>
              <a:buClr>
                <a:srgbClr val="312F2B"/>
              </a:buClr>
              <a:buSzPts val="1000"/>
              <a:buFont typeface="Gelasio"/>
              <a:buNone/>
            </a:pPr>
            <a:r>
              <a:rPr lang="fr" sz="1000">
                <a:solidFill>
                  <a:srgbClr val="312F2B"/>
                </a:solidFill>
                <a:latin typeface="Gelasio"/>
                <a:ea typeface="Gelasio"/>
                <a:cs typeface="Gelasio"/>
                <a:sym typeface="Gelasio"/>
              </a:rPr>
              <a:t>Alignement objectifs-capacités</a:t>
            </a:r>
            <a:endParaRPr sz="1000">
              <a:solidFill>
                <a:schemeClr val="dk1"/>
              </a:solidFill>
              <a:latin typeface="Calibri"/>
              <a:ea typeface="Calibri"/>
              <a:cs typeface="Calibri"/>
              <a:sym typeface="Calibri"/>
            </a:endParaRPr>
          </a:p>
        </p:txBody>
      </p:sp>
      <p:sp>
        <p:nvSpPr>
          <p:cNvPr id="502" name="Google Shape;502;p37"/>
          <p:cNvSpPr/>
          <p:nvPr/>
        </p:nvSpPr>
        <p:spPr>
          <a:xfrm>
            <a:off x="6194753" y="2729805"/>
            <a:ext cx="1442100" cy="777300"/>
          </a:xfrm>
          <a:prstGeom prst="rect">
            <a:avLst/>
          </a:prstGeom>
          <a:noFill/>
          <a:ln>
            <a:noFill/>
          </a:ln>
        </p:spPr>
        <p:txBody>
          <a:bodyPr anchorCtr="0" anchor="t" bIns="28575" lIns="57150" spcFirstLastPara="1" rIns="57150" wrap="square" tIns="28575">
            <a:noAutofit/>
          </a:bodyPr>
          <a:lstStyle/>
          <a:p>
            <a:pPr indent="0" lvl="0" marL="0" marR="0" rtl="0" algn="ctr">
              <a:lnSpc>
                <a:spcPct val="160000"/>
              </a:lnSpc>
              <a:spcBef>
                <a:spcPts val="0"/>
              </a:spcBef>
              <a:spcAft>
                <a:spcPts val="0"/>
              </a:spcAft>
              <a:buClr>
                <a:srgbClr val="272525"/>
              </a:buClr>
              <a:buSzPts val="800"/>
              <a:buFont typeface="Lato"/>
              <a:buNone/>
            </a:pPr>
            <a:r>
              <a:rPr lang="fr" sz="800">
                <a:solidFill>
                  <a:srgbClr val="272525"/>
                </a:solidFill>
                <a:latin typeface="Lato"/>
                <a:ea typeface="Lato"/>
                <a:cs typeface="Lato"/>
                <a:sym typeface="Lato"/>
              </a:rPr>
              <a:t>Elle fournit un cadre pour aligner les objectifs stratégiques de l'entreprise avec les capacités du SI et assurer une gestion efficace des ressources informatiques.</a:t>
            </a:r>
            <a:endParaRPr sz="8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38"/>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fr"/>
              <a:t>Le modèle client / serveur</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3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Un trajet dans l’infrastructure</a:t>
            </a:r>
            <a:endParaRPr/>
          </a:p>
        </p:txBody>
      </p:sp>
      <p:sp>
        <p:nvSpPr>
          <p:cNvPr id="513" name="Google Shape;513;p39"/>
          <p:cNvSpPr/>
          <p:nvPr/>
        </p:nvSpPr>
        <p:spPr>
          <a:xfrm>
            <a:off x="970650" y="2061400"/>
            <a:ext cx="7245000" cy="1541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Lato"/>
                <a:ea typeface="Lato"/>
                <a:cs typeface="Lato"/>
                <a:sym typeface="Lato"/>
              </a:rPr>
              <a:t>Comment les informations circulent dans les infrastructures réseaux ?</a:t>
            </a:r>
            <a:endParaRPr b="1">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4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fr"/>
              <a:t>Use case : Le Magazine de Paul</a:t>
            </a:r>
            <a:endParaRPr/>
          </a:p>
        </p:txBody>
      </p:sp>
      <p:sp>
        <p:nvSpPr>
          <p:cNvPr id="519" name="Google Shape;519;p40"/>
          <p:cNvSpPr/>
          <p:nvPr/>
        </p:nvSpPr>
        <p:spPr>
          <a:xfrm>
            <a:off x="7021677" y="1433012"/>
            <a:ext cx="1631100" cy="1493700"/>
          </a:xfrm>
          <a:prstGeom prst="ellipse">
            <a:avLst/>
          </a:prstGeom>
          <a:solidFill>
            <a:srgbClr val="FF0000">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20" name="Google Shape;520;p40"/>
          <p:cNvSpPr/>
          <p:nvPr/>
        </p:nvSpPr>
        <p:spPr>
          <a:xfrm>
            <a:off x="94770" y="1268016"/>
            <a:ext cx="3603000" cy="3513300"/>
          </a:xfrm>
          <a:prstGeom prst="ellipse">
            <a:avLst/>
          </a:prstGeom>
          <a:solidFill>
            <a:srgbClr val="00B0F0">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21" name="Google Shape;521;p40"/>
          <p:cNvSpPr txBox="1"/>
          <p:nvPr/>
        </p:nvSpPr>
        <p:spPr>
          <a:xfrm>
            <a:off x="3225906" y="1239724"/>
            <a:ext cx="2692200" cy="415500"/>
          </a:xfrm>
          <a:prstGeom prst="rect">
            <a:avLst/>
          </a:prstGeom>
          <a:noFill/>
          <a:ln>
            <a:noFill/>
          </a:ln>
        </p:spPr>
        <p:txBody>
          <a:bodyPr anchorCtr="0" anchor="t" bIns="34275" lIns="68575" spcFirstLastPara="1" rIns="68575" wrap="square" tIns="34275">
            <a:normAutofit/>
          </a:bodyPr>
          <a:lstStyle/>
          <a:p>
            <a:pPr indent="0" lvl="0" marL="0" marR="0" rtl="0" algn="ctr">
              <a:lnSpc>
                <a:spcPct val="90000"/>
              </a:lnSpc>
              <a:spcBef>
                <a:spcPts val="0"/>
              </a:spcBef>
              <a:spcAft>
                <a:spcPts val="0"/>
              </a:spcAft>
              <a:buClr>
                <a:schemeClr val="lt1"/>
              </a:buClr>
              <a:buSzPts val="1800"/>
              <a:buFont typeface="Arial"/>
              <a:buNone/>
            </a:pPr>
            <a:r>
              <a:rPr lang="fr" sz="1800">
                <a:solidFill>
                  <a:schemeClr val="lt1"/>
                </a:solidFill>
                <a:latin typeface="Open Sans Light"/>
                <a:ea typeface="Open Sans Light"/>
                <a:cs typeface="Open Sans Light"/>
                <a:sym typeface="Open Sans Light"/>
              </a:rPr>
              <a:t>Plan</a:t>
            </a:r>
            <a:endParaRPr sz="1100"/>
          </a:p>
        </p:txBody>
      </p:sp>
      <p:pic>
        <p:nvPicPr>
          <p:cNvPr descr="Accueil" id="522" name="Google Shape;522;p40"/>
          <p:cNvPicPr preferRelativeResize="0"/>
          <p:nvPr/>
        </p:nvPicPr>
        <p:blipFill rotWithShape="1">
          <a:blip r:embed="rId3">
            <a:alphaModFix/>
          </a:blip>
          <a:srcRect b="0" l="0" r="0" t="0"/>
          <a:stretch/>
        </p:blipFill>
        <p:spPr>
          <a:xfrm>
            <a:off x="241467" y="2622565"/>
            <a:ext cx="475510" cy="475510"/>
          </a:xfrm>
          <a:prstGeom prst="rect">
            <a:avLst/>
          </a:prstGeom>
          <a:noFill/>
          <a:ln>
            <a:noFill/>
          </a:ln>
        </p:spPr>
      </p:pic>
      <p:pic>
        <p:nvPicPr>
          <p:cNvPr descr="Accueil" id="523" name="Google Shape;523;p40"/>
          <p:cNvPicPr preferRelativeResize="0"/>
          <p:nvPr/>
        </p:nvPicPr>
        <p:blipFill rotWithShape="1">
          <a:blip r:embed="rId3">
            <a:alphaModFix/>
          </a:blip>
          <a:srcRect b="0" l="0" r="0" t="0"/>
          <a:stretch/>
        </p:blipFill>
        <p:spPr>
          <a:xfrm>
            <a:off x="716978" y="2269194"/>
            <a:ext cx="475510" cy="475510"/>
          </a:xfrm>
          <a:prstGeom prst="rect">
            <a:avLst/>
          </a:prstGeom>
          <a:noFill/>
          <a:ln>
            <a:noFill/>
          </a:ln>
        </p:spPr>
      </p:pic>
      <p:pic>
        <p:nvPicPr>
          <p:cNvPr descr="Accueil" id="524" name="Google Shape;524;p40"/>
          <p:cNvPicPr preferRelativeResize="0"/>
          <p:nvPr/>
        </p:nvPicPr>
        <p:blipFill rotWithShape="1">
          <a:blip r:embed="rId4">
            <a:alphaModFix/>
          </a:blip>
          <a:srcRect b="0" l="0" r="0" t="0"/>
          <a:stretch/>
        </p:blipFill>
        <p:spPr>
          <a:xfrm>
            <a:off x="711014" y="2860320"/>
            <a:ext cx="475510" cy="475510"/>
          </a:xfrm>
          <a:prstGeom prst="rect">
            <a:avLst/>
          </a:prstGeom>
          <a:noFill/>
          <a:ln>
            <a:noFill/>
          </a:ln>
        </p:spPr>
      </p:pic>
      <p:pic>
        <p:nvPicPr>
          <p:cNvPr descr="Poteau indicateur" id="525" name="Google Shape;525;p40"/>
          <p:cNvPicPr preferRelativeResize="0"/>
          <p:nvPr/>
        </p:nvPicPr>
        <p:blipFill rotWithShape="1">
          <a:blip r:embed="rId5">
            <a:alphaModFix/>
          </a:blip>
          <a:srcRect b="0" l="0" r="0" t="0"/>
          <a:stretch/>
        </p:blipFill>
        <p:spPr>
          <a:xfrm>
            <a:off x="3131588" y="1831896"/>
            <a:ext cx="685800" cy="685800"/>
          </a:xfrm>
          <a:prstGeom prst="rect">
            <a:avLst/>
          </a:prstGeom>
          <a:noFill/>
          <a:ln>
            <a:noFill/>
          </a:ln>
        </p:spPr>
      </p:pic>
      <p:pic>
        <p:nvPicPr>
          <p:cNvPr descr="Poteau indicateur" id="526" name="Google Shape;526;p40"/>
          <p:cNvPicPr preferRelativeResize="0"/>
          <p:nvPr/>
        </p:nvPicPr>
        <p:blipFill rotWithShape="1">
          <a:blip r:embed="rId5">
            <a:alphaModFix/>
          </a:blip>
          <a:srcRect b="0" l="0" r="0" t="0"/>
          <a:stretch/>
        </p:blipFill>
        <p:spPr>
          <a:xfrm>
            <a:off x="6003511" y="3589814"/>
            <a:ext cx="685800" cy="685800"/>
          </a:xfrm>
          <a:prstGeom prst="rect">
            <a:avLst/>
          </a:prstGeom>
          <a:noFill/>
          <a:ln>
            <a:noFill/>
          </a:ln>
        </p:spPr>
      </p:pic>
      <p:pic>
        <p:nvPicPr>
          <p:cNvPr descr="Poteau indicateur" id="527" name="Google Shape;527;p40"/>
          <p:cNvPicPr preferRelativeResize="0"/>
          <p:nvPr/>
        </p:nvPicPr>
        <p:blipFill rotWithShape="1">
          <a:blip r:embed="rId5">
            <a:alphaModFix/>
          </a:blip>
          <a:srcRect b="0" l="0" r="0" t="0"/>
          <a:stretch/>
        </p:blipFill>
        <p:spPr>
          <a:xfrm>
            <a:off x="6800643" y="2044422"/>
            <a:ext cx="685800" cy="685800"/>
          </a:xfrm>
          <a:prstGeom prst="rect">
            <a:avLst/>
          </a:prstGeom>
          <a:noFill/>
          <a:ln>
            <a:noFill/>
          </a:ln>
        </p:spPr>
      </p:pic>
      <p:pic>
        <p:nvPicPr>
          <p:cNvPr descr="Poteau indicateur" id="528" name="Google Shape;528;p40"/>
          <p:cNvPicPr preferRelativeResize="0"/>
          <p:nvPr/>
        </p:nvPicPr>
        <p:blipFill rotWithShape="1">
          <a:blip r:embed="rId5">
            <a:alphaModFix/>
          </a:blip>
          <a:srcRect b="0" l="0" r="0" t="0"/>
          <a:stretch/>
        </p:blipFill>
        <p:spPr>
          <a:xfrm>
            <a:off x="4983714" y="2261468"/>
            <a:ext cx="685800" cy="685800"/>
          </a:xfrm>
          <a:prstGeom prst="rect">
            <a:avLst/>
          </a:prstGeom>
          <a:noFill/>
          <a:ln>
            <a:noFill/>
          </a:ln>
        </p:spPr>
      </p:pic>
      <p:pic>
        <p:nvPicPr>
          <p:cNvPr descr="Store" id="529" name="Google Shape;529;p40"/>
          <p:cNvPicPr preferRelativeResize="0"/>
          <p:nvPr/>
        </p:nvPicPr>
        <p:blipFill rotWithShape="1">
          <a:blip r:embed="rId6">
            <a:alphaModFix/>
          </a:blip>
          <a:srcRect b="0" l="0" r="0" t="0"/>
          <a:stretch/>
        </p:blipFill>
        <p:spPr>
          <a:xfrm>
            <a:off x="7755755" y="1684305"/>
            <a:ext cx="490492" cy="490492"/>
          </a:xfrm>
          <a:prstGeom prst="rect">
            <a:avLst/>
          </a:prstGeom>
          <a:noFill/>
          <a:ln>
            <a:noFill/>
          </a:ln>
        </p:spPr>
      </p:pic>
      <p:cxnSp>
        <p:nvCxnSpPr>
          <p:cNvPr id="530" name="Google Shape;530;p40"/>
          <p:cNvCxnSpPr>
            <a:endCxn id="525" idx="2"/>
          </p:cNvCxnSpPr>
          <p:nvPr/>
        </p:nvCxnSpPr>
        <p:spPr>
          <a:xfrm flipH="1" rot="10800000">
            <a:off x="1842188" y="2517696"/>
            <a:ext cx="1632300" cy="227100"/>
          </a:xfrm>
          <a:prstGeom prst="straightConnector1">
            <a:avLst/>
          </a:prstGeom>
          <a:noFill/>
          <a:ln cap="flat" cmpd="sng" w="38100">
            <a:solidFill>
              <a:schemeClr val="lt1"/>
            </a:solidFill>
            <a:prstDash val="solid"/>
            <a:miter lim="800000"/>
            <a:headEnd len="sm" w="sm" type="none"/>
            <a:tailEnd len="sm" w="sm" type="none"/>
          </a:ln>
        </p:spPr>
      </p:cxnSp>
      <p:pic>
        <p:nvPicPr>
          <p:cNvPr descr="Accueil" id="531" name="Google Shape;531;p40"/>
          <p:cNvPicPr preferRelativeResize="0"/>
          <p:nvPr/>
        </p:nvPicPr>
        <p:blipFill rotWithShape="1">
          <a:blip r:embed="rId3">
            <a:alphaModFix/>
          </a:blip>
          <a:srcRect b="0" l="0" r="0" t="0"/>
          <a:stretch/>
        </p:blipFill>
        <p:spPr>
          <a:xfrm>
            <a:off x="2434869" y="3998961"/>
            <a:ext cx="475510" cy="475510"/>
          </a:xfrm>
          <a:prstGeom prst="rect">
            <a:avLst/>
          </a:prstGeom>
          <a:noFill/>
          <a:ln>
            <a:noFill/>
          </a:ln>
        </p:spPr>
      </p:pic>
      <p:pic>
        <p:nvPicPr>
          <p:cNvPr descr="Accueil" id="532" name="Google Shape;532;p40"/>
          <p:cNvPicPr preferRelativeResize="0"/>
          <p:nvPr/>
        </p:nvPicPr>
        <p:blipFill rotWithShape="1">
          <a:blip r:embed="rId3">
            <a:alphaModFix/>
          </a:blip>
          <a:srcRect b="0" l="0" r="0" t="0"/>
          <a:stretch/>
        </p:blipFill>
        <p:spPr>
          <a:xfrm>
            <a:off x="1928448" y="3761206"/>
            <a:ext cx="475510" cy="475510"/>
          </a:xfrm>
          <a:prstGeom prst="rect">
            <a:avLst/>
          </a:prstGeom>
          <a:noFill/>
          <a:ln>
            <a:noFill/>
          </a:ln>
        </p:spPr>
      </p:pic>
      <p:cxnSp>
        <p:nvCxnSpPr>
          <p:cNvPr id="533" name="Google Shape;533;p40"/>
          <p:cNvCxnSpPr/>
          <p:nvPr/>
        </p:nvCxnSpPr>
        <p:spPr>
          <a:xfrm flipH="1" rot="10800000">
            <a:off x="823647" y="2744669"/>
            <a:ext cx="1018800" cy="113700"/>
          </a:xfrm>
          <a:prstGeom prst="straightConnector1">
            <a:avLst/>
          </a:prstGeom>
          <a:noFill/>
          <a:ln cap="flat" cmpd="sng" w="38100">
            <a:solidFill>
              <a:schemeClr val="lt1"/>
            </a:solidFill>
            <a:prstDash val="solid"/>
            <a:miter lim="800000"/>
            <a:headEnd len="sm" w="sm" type="none"/>
            <a:tailEnd len="sm" w="sm" type="none"/>
          </a:ln>
        </p:spPr>
      </p:cxnSp>
      <p:cxnSp>
        <p:nvCxnSpPr>
          <p:cNvPr id="534" name="Google Shape;534;p40"/>
          <p:cNvCxnSpPr/>
          <p:nvPr/>
        </p:nvCxnSpPr>
        <p:spPr>
          <a:xfrm>
            <a:off x="1897538" y="2744705"/>
            <a:ext cx="619800" cy="1362300"/>
          </a:xfrm>
          <a:prstGeom prst="straightConnector1">
            <a:avLst/>
          </a:prstGeom>
          <a:noFill/>
          <a:ln cap="flat" cmpd="sng" w="38100">
            <a:solidFill>
              <a:schemeClr val="lt1"/>
            </a:solidFill>
            <a:prstDash val="solid"/>
            <a:miter lim="800000"/>
            <a:headEnd len="sm" w="sm" type="none"/>
            <a:tailEnd len="sm" w="sm" type="none"/>
          </a:ln>
        </p:spPr>
      </p:cxnSp>
      <p:cxnSp>
        <p:nvCxnSpPr>
          <p:cNvPr id="535" name="Google Shape;535;p40"/>
          <p:cNvCxnSpPr/>
          <p:nvPr/>
        </p:nvCxnSpPr>
        <p:spPr>
          <a:xfrm rot="10800000">
            <a:off x="3467240" y="2517630"/>
            <a:ext cx="1883100" cy="437700"/>
          </a:xfrm>
          <a:prstGeom prst="straightConnector1">
            <a:avLst/>
          </a:prstGeom>
          <a:noFill/>
          <a:ln cap="flat" cmpd="sng" w="38100">
            <a:solidFill>
              <a:schemeClr val="lt1"/>
            </a:solidFill>
            <a:prstDash val="solid"/>
            <a:miter lim="800000"/>
            <a:headEnd len="sm" w="sm" type="none"/>
            <a:tailEnd len="sm" w="sm" type="none"/>
          </a:ln>
        </p:spPr>
      </p:cxnSp>
      <p:cxnSp>
        <p:nvCxnSpPr>
          <p:cNvPr id="536" name="Google Shape;536;p40"/>
          <p:cNvCxnSpPr/>
          <p:nvPr/>
        </p:nvCxnSpPr>
        <p:spPr>
          <a:xfrm rot="10800000">
            <a:off x="5314979" y="2946083"/>
            <a:ext cx="920100" cy="1287300"/>
          </a:xfrm>
          <a:prstGeom prst="straightConnector1">
            <a:avLst/>
          </a:prstGeom>
          <a:noFill/>
          <a:ln cap="flat" cmpd="sng" w="38100">
            <a:solidFill>
              <a:schemeClr val="lt1"/>
            </a:solidFill>
            <a:prstDash val="solid"/>
            <a:miter lim="800000"/>
            <a:headEnd len="sm" w="sm" type="none"/>
            <a:tailEnd len="sm" w="sm" type="none"/>
          </a:ln>
        </p:spPr>
      </p:cxnSp>
      <p:cxnSp>
        <p:nvCxnSpPr>
          <p:cNvPr id="537" name="Google Shape;537;p40"/>
          <p:cNvCxnSpPr>
            <a:stCxn id="527" idx="2"/>
          </p:cNvCxnSpPr>
          <p:nvPr/>
        </p:nvCxnSpPr>
        <p:spPr>
          <a:xfrm flipH="1">
            <a:off x="5322543" y="2730222"/>
            <a:ext cx="1821000" cy="225000"/>
          </a:xfrm>
          <a:prstGeom prst="straightConnector1">
            <a:avLst/>
          </a:prstGeom>
          <a:noFill/>
          <a:ln cap="flat" cmpd="sng" w="38100">
            <a:solidFill>
              <a:schemeClr val="lt1"/>
            </a:solidFill>
            <a:prstDash val="solid"/>
            <a:miter lim="800000"/>
            <a:headEnd len="sm" w="sm" type="none"/>
            <a:tailEnd len="sm" w="sm" type="none"/>
          </a:ln>
        </p:spPr>
      </p:cxnSp>
      <p:cxnSp>
        <p:nvCxnSpPr>
          <p:cNvPr id="538" name="Google Shape;538;p40"/>
          <p:cNvCxnSpPr/>
          <p:nvPr/>
        </p:nvCxnSpPr>
        <p:spPr>
          <a:xfrm flipH="1">
            <a:off x="7143600" y="2174796"/>
            <a:ext cx="857400" cy="555600"/>
          </a:xfrm>
          <a:prstGeom prst="straightConnector1">
            <a:avLst/>
          </a:prstGeom>
          <a:noFill/>
          <a:ln cap="flat" cmpd="sng" w="38100">
            <a:solidFill>
              <a:schemeClr val="lt1"/>
            </a:solidFill>
            <a:prstDash val="solid"/>
            <a:miter lim="800000"/>
            <a:headEnd len="sm" w="sm" type="none"/>
            <a:tailEnd len="sm" w="sm" type="none"/>
          </a:ln>
        </p:spPr>
      </p:cxnSp>
      <p:sp>
        <p:nvSpPr>
          <p:cNvPr id="539" name="Google Shape;539;p40"/>
          <p:cNvSpPr txBox="1"/>
          <p:nvPr/>
        </p:nvSpPr>
        <p:spPr>
          <a:xfrm>
            <a:off x="1416599" y="748890"/>
            <a:ext cx="1695600" cy="531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500">
                <a:solidFill>
                  <a:srgbClr val="00B0F0"/>
                </a:solidFill>
                <a:latin typeface="Arial"/>
                <a:ea typeface="Arial"/>
                <a:cs typeface="Arial"/>
                <a:sym typeface="Arial"/>
              </a:rPr>
              <a:t>Paris </a:t>
            </a:r>
            <a:endParaRPr sz="1100"/>
          </a:p>
          <a:p>
            <a:pPr indent="0" lvl="0" marL="0" marR="0" rtl="0" algn="l">
              <a:spcBef>
                <a:spcPts val="0"/>
              </a:spcBef>
              <a:spcAft>
                <a:spcPts val="0"/>
              </a:spcAft>
              <a:buNone/>
            </a:pPr>
            <a:r>
              <a:rPr lang="fr" sz="1500">
                <a:solidFill>
                  <a:srgbClr val="00B0F0"/>
                </a:solidFill>
                <a:latin typeface="Arial"/>
                <a:ea typeface="Arial"/>
                <a:cs typeface="Arial"/>
                <a:sym typeface="Arial"/>
              </a:rPr>
              <a:t>34.78.9.15 </a:t>
            </a:r>
            <a:endParaRPr sz="1100"/>
          </a:p>
        </p:txBody>
      </p:sp>
      <p:sp>
        <p:nvSpPr>
          <p:cNvPr id="540" name="Google Shape;540;p40"/>
          <p:cNvSpPr txBox="1"/>
          <p:nvPr/>
        </p:nvSpPr>
        <p:spPr>
          <a:xfrm>
            <a:off x="7185464" y="920949"/>
            <a:ext cx="1510500" cy="531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500">
                <a:solidFill>
                  <a:srgbClr val="FF0000"/>
                </a:solidFill>
                <a:latin typeface="Arial"/>
                <a:ea typeface="Arial"/>
                <a:cs typeface="Arial"/>
                <a:sym typeface="Arial"/>
              </a:rPr>
              <a:t>Nantes</a:t>
            </a:r>
            <a:endParaRPr sz="1100"/>
          </a:p>
          <a:p>
            <a:pPr indent="0" lvl="0" marL="0" marR="0" rtl="0" algn="l">
              <a:spcBef>
                <a:spcPts val="0"/>
              </a:spcBef>
              <a:spcAft>
                <a:spcPts val="0"/>
              </a:spcAft>
              <a:buNone/>
            </a:pPr>
            <a:r>
              <a:rPr lang="fr" sz="1500">
                <a:solidFill>
                  <a:srgbClr val="FF0000"/>
                </a:solidFill>
                <a:latin typeface="Arial"/>
                <a:ea typeface="Arial"/>
                <a:cs typeface="Arial"/>
                <a:sym typeface="Arial"/>
              </a:rPr>
              <a:t>88.191.135.63 </a:t>
            </a:r>
            <a:endParaRPr sz="1100"/>
          </a:p>
        </p:txBody>
      </p:sp>
      <p:sp>
        <p:nvSpPr>
          <p:cNvPr id="541" name="Google Shape;541;p40"/>
          <p:cNvSpPr txBox="1"/>
          <p:nvPr/>
        </p:nvSpPr>
        <p:spPr>
          <a:xfrm>
            <a:off x="1153613" y="2888881"/>
            <a:ext cx="990600" cy="531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500">
                <a:solidFill>
                  <a:srgbClr val="92D050"/>
                </a:solidFill>
                <a:latin typeface="Arial"/>
                <a:ea typeface="Arial"/>
                <a:cs typeface="Arial"/>
                <a:sym typeface="Arial"/>
              </a:rPr>
              <a:t>Maison de Paul</a:t>
            </a:r>
            <a:endParaRPr sz="1100"/>
          </a:p>
        </p:txBody>
      </p:sp>
      <p:sp>
        <p:nvSpPr>
          <p:cNvPr id="542" name="Google Shape;542;p40"/>
          <p:cNvSpPr txBox="1"/>
          <p:nvPr/>
        </p:nvSpPr>
        <p:spPr>
          <a:xfrm>
            <a:off x="409670" y="3347619"/>
            <a:ext cx="2408100" cy="531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500">
                <a:solidFill>
                  <a:srgbClr val="92D050"/>
                </a:solidFill>
                <a:latin typeface="Arial"/>
                <a:ea typeface="Arial"/>
                <a:cs typeface="Arial"/>
                <a:sym typeface="Arial"/>
              </a:rPr>
              <a:t>17 rue des cordes</a:t>
            </a:r>
            <a:endParaRPr sz="1100"/>
          </a:p>
          <a:p>
            <a:pPr indent="0" lvl="0" marL="0" marR="0" rtl="0" algn="l">
              <a:spcBef>
                <a:spcPts val="0"/>
              </a:spcBef>
              <a:spcAft>
                <a:spcPts val="0"/>
              </a:spcAft>
              <a:buNone/>
            </a:pPr>
            <a:r>
              <a:rPr lang="fr" sz="1500">
                <a:solidFill>
                  <a:srgbClr val="92D050"/>
                </a:solidFill>
                <a:latin typeface="Arial"/>
                <a:ea typeface="Arial"/>
                <a:cs typeface="Arial"/>
                <a:sym typeface="Arial"/>
              </a:rPr>
              <a:t>192.168.1.17</a:t>
            </a:r>
            <a:endParaRPr sz="1100"/>
          </a:p>
        </p:txBody>
      </p:sp>
      <p:sp>
        <p:nvSpPr>
          <p:cNvPr id="543" name="Google Shape;543;p40"/>
          <p:cNvSpPr txBox="1"/>
          <p:nvPr/>
        </p:nvSpPr>
        <p:spPr>
          <a:xfrm>
            <a:off x="3556618" y="1630424"/>
            <a:ext cx="1963200" cy="531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500">
                <a:solidFill>
                  <a:srgbClr val="00B0F0"/>
                </a:solidFill>
                <a:latin typeface="Arial"/>
                <a:ea typeface="Arial"/>
                <a:cs typeface="Arial"/>
                <a:sym typeface="Arial"/>
              </a:rPr>
              <a:t>Porte de Champerret (Routeur NAT)</a:t>
            </a:r>
            <a:endParaRPr sz="1100"/>
          </a:p>
        </p:txBody>
      </p:sp>
      <p:sp>
        <p:nvSpPr>
          <p:cNvPr id="544" name="Google Shape;544;p40"/>
          <p:cNvSpPr txBox="1"/>
          <p:nvPr/>
        </p:nvSpPr>
        <p:spPr>
          <a:xfrm>
            <a:off x="8239887" y="1713515"/>
            <a:ext cx="990600" cy="300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500">
                <a:solidFill>
                  <a:schemeClr val="lt1"/>
                </a:solidFill>
                <a:latin typeface="Arial"/>
                <a:ea typeface="Arial"/>
                <a:cs typeface="Arial"/>
                <a:sym typeface="Arial"/>
              </a:rPr>
              <a:t>Libraire</a:t>
            </a:r>
            <a:endParaRPr sz="11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4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Chez Paul</a:t>
            </a:r>
            <a:endParaRPr/>
          </a:p>
        </p:txBody>
      </p:sp>
      <p:sp>
        <p:nvSpPr>
          <p:cNvPr id="550" name="Google Shape;550;p41"/>
          <p:cNvSpPr txBox="1"/>
          <p:nvPr/>
        </p:nvSpPr>
        <p:spPr>
          <a:xfrm>
            <a:off x="3073893" y="1606749"/>
            <a:ext cx="2692200" cy="415500"/>
          </a:xfrm>
          <a:prstGeom prst="rect">
            <a:avLst/>
          </a:prstGeom>
          <a:noFill/>
          <a:ln>
            <a:noFill/>
          </a:ln>
        </p:spPr>
        <p:txBody>
          <a:bodyPr anchorCtr="0" anchor="t" bIns="34275" lIns="68575" spcFirstLastPara="1" rIns="68575" wrap="square" tIns="34275">
            <a:normAutofit/>
          </a:bodyPr>
          <a:lstStyle/>
          <a:p>
            <a:pPr indent="0" lvl="0" marL="0" marR="0" rtl="0" algn="ctr">
              <a:lnSpc>
                <a:spcPct val="90000"/>
              </a:lnSpc>
              <a:spcBef>
                <a:spcPts val="0"/>
              </a:spcBef>
              <a:spcAft>
                <a:spcPts val="0"/>
              </a:spcAft>
              <a:buClr>
                <a:schemeClr val="lt1"/>
              </a:buClr>
              <a:buSzPts val="1800"/>
              <a:buFont typeface="Arial"/>
              <a:buNone/>
            </a:pPr>
            <a:r>
              <a:rPr lang="fr" sz="1800">
                <a:solidFill>
                  <a:schemeClr val="lt1"/>
                </a:solidFill>
                <a:latin typeface="Open Sans Light"/>
                <a:ea typeface="Open Sans Light"/>
                <a:cs typeface="Open Sans Light"/>
                <a:sym typeface="Open Sans Light"/>
              </a:rPr>
              <a:t>Plan</a:t>
            </a:r>
            <a:endParaRPr sz="1100"/>
          </a:p>
        </p:txBody>
      </p:sp>
      <p:pic>
        <p:nvPicPr>
          <p:cNvPr descr="Document" id="551" name="Google Shape;551;p41"/>
          <p:cNvPicPr preferRelativeResize="0"/>
          <p:nvPr/>
        </p:nvPicPr>
        <p:blipFill rotWithShape="1">
          <a:blip r:embed="rId3">
            <a:alphaModFix/>
          </a:blip>
          <a:srcRect b="0" l="0" r="0" t="0"/>
          <a:stretch/>
        </p:blipFill>
        <p:spPr>
          <a:xfrm>
            <a:off x="1028281" y="2234561"/>
            <a:ext cx="685800" cy="685800"/>
          </a:xfrm>
          <a:prstGeom prst="rect">
            <a:avLst/>
          </a:prstGeom>
          <a:noFill/>
          <a:ln>
            <a:noFill/>
          </a:ln>
        </p:spPr>
      </p:pic>
      <p:pic>
        <p:nvPicPr>
          <p:cNvPr descr="Enveloppe" id="552" name="Google Shape;552;p41"/>
          <p:cNvPicPr preferRelativeResize="0"/>
          <p:nvPr/>
        </p:nvPicPr>
        <p:blipFill rotWithShape="1">
          <a:blip r:embed="rId4">
            <a:alphaModFix/>
          </a:blip>
          <a:srcRect b="0" l="0" r="0" t="0"/>
          <a:stretch/>
        </p:blipFill>
        <p:spPr>
          <a:xfrm>
            <a:off x="3065016" y="2234561"/>
            <a:ext cx="685800" cy="685800"/>
          </a:xfrm>
          <a:prstGeom prst="rect">
            <a:avLst/>
          </a:prstGeom>
          <a:noFill/>
          <a:ln>
            <a:noFill/>
          </a:ln>
        </p:spPr>
      </p:pic>
      <p:pic>
        <p:nvPicPr>
          <p:cNvPr descr="Boîte" id="553" name="Google Shape;553;p41"/>
          <p:cNvPicPr preferRelativeResize="0"/>
          <p:nvPr/>
        </p:nvPicPr>
        <p:blipFill rotWithShape="1">
          <a:blip r:embed="rId5">
            <a:alphaModFix/>
          </a:blip>
          <a:srcRect b="0" l="0" r="0" t="0"/>
          <a:stretch/>
        </p:blipFill>
        <p:spPr>
          <a:xfrm>
            <a:off x="4779096" y="2234561"/>
            <a:ext cx="685800" cy="685800"/>
          </a:xfrm>
          <a:prstGeom prst="rect">
            <a:avLst/>
          </a:prstGeom>
          <a:noFill/>
          <a:ln>
            <a:noFill/>
          </a:ln>
        </p:spPr>
      </p:pic>
      <p:pic>
        <p:nvPicPr>
          <p:cNvPr descr="Van avec un remplissage uni" id="554" name="Google Shape;554;p41"/>
          <p:cNvPicPr preferRelativeResize="0"/>
          <p:nvPr/>
        </p:nvPicPr>
        <p:blipFill rotWithShape="1">
          <a:blip r:embed="rId6">
            <a:alphaModFix/>
          </a:blip>
          <a:srcRect b="0" l="0" r="0" t="0"/>
          <a:stretch/>
        </p:blipFill>
        <p:spPr>
          <a:xfrm>
            <a:off x="6815831" y="2121628"/>
            <a:ext cx="900245" cy="900245"/>
          </a:xfrm>
          <a:prstGeom prst="rect">
            <a:avLst/>
          </a:prstGeom>
          <a:noFill/>
          <a:ln>
            <a:noFill/>
          </a:ln>
        </p:spPr>
      </p:pic>
      <p:cxnSp>
        <p:nvCxnSpPr>
          <p:cNvPr id="555" name="Google Shape;555;p41"/>
          <p:cNvCxnSpPr>
            <a:stCxn id="551" idx="3"/>
            <a:endCxn id="552" idx="1"/>
          </p:cNvCxnSpPr>
          <p:nvPr/>
        </p:nvCxnSpPr>
        <p:spPr>
          <a:xfrm>
            <a:off x="1714081" y="2577461"/>
            <a:ext cx="1350900" cy="0"/>
          </a:xfrm>
          <a:prstGeom prst="straightConnector1">
            <a:avLst/>
          </a:prstGeom>
          <a:noFill/>
          <a:ln cap="flat" cmpd="sng" w="38100">
            <a:solidFill>
              <a:schemeClr val="lt1"/>
            </a:solidFill>
            <a:prstDash val="solid"/>
            <a:miter lim="800000"/>
            <a:headEnd len="sm" w="sm" type="none"/>
            <a:tailEnd len="med" w="med" type="triangle"/>
          </a:ln>
        </p:spPr>
      </p:cxnSp>
      <p:cxnSp>
        <p:nvCxnSpPr>
          <p:cNvPr id="556" name="Google Shape;556;p41"/>
          <p:cNvCxnSpPr>
            <a:stCxn id="552" idx="3"/>
            <a:endCxn id="553" idx="1"/>
          </p:cNvCxnSpPr>
          <p:nvPr/>
        </p:nvCxnSpPr>
        <p:spPr>
          <a:xfrm>
            <a:off x="3750816" y="2577461"/>
            <a:ext cx="1028400" cy="0"/>
          </a:xfrm>
          <a:prstGeom prst="straightConnector1">
            <a:avLst/>
          </a:prstGeom>
          <a:noFill/>
          <a:ln cap="flat" cmpd="sng" w="38100">
            <a:solidFill>
              <a:schemeClr val="lt1"/>
            </a:solidFill>
            <a:prstDash val="solid"/>
            <a:miter lim="800000"/>
            <a:headEnd len="sm" w="sm" type="none"/>
            <a:tailEnd len="med" w="med" type="triangle"/>
          </a:ln>
        </p:spPr>
      </p:cxnSp>
      <p:cxnSp>
        <p:nvCxnSpPr>
          <p:cNvPr id="557" name="Google Shape;557;p41"/>
          <p:cNvCxnSpPr/>
          <p:nvPr/>
        </p:nvCxnSpPr>
        <p:spPr>
          <a:xfrm>
            <a:off x="5464896" y="2577461"/>
            <a:ext cx="1293300" cy="0"/>
          </a:xfrm>
          <a:prstGeom prst="straightConnector1">
            <a:avLst/>
          </a:prstGeom>
          <a:noFill/>
          <a:ln cap="flat" cmpd="sng" w="38100">
            <a:solidFill>
              <a:schemeClr val="lt1"/>
            </a:solidFill>
            <a:prstDash val="solid"/>
            <a:miter lim="800000"/>
            <a:headEnd len="sm" w="sm" type="none"/>
            <a:tailEnd len="med" w="med" type="triangle"/>
          </a:ln>
        </p:spPr>
      </p:cxnSp>
      <p:sp>
        <p:nvSpPr>
          <p:cNvPr id="558" name="Google Shape;558;p41"/>
          <p:cNvSpPr txBox="1"/>
          <p:nvPr/>
        </p:nvSpPr>
        <p:spPr>
          <a:xfrm>
            <a:off x="628650" y="2997804"/>
            <a:ext cx="1881300" cy="762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500">
                <a:solidFill>
                  <a:schemeClr val="lt1"/>
                </a:solidFill>
                <a:latin typeface="Arial"/>
                <a:ea typeface="Arial"/>
                <a:cs typeface="Arial"/>
                <a:sym typeface="Arial"/>
              </a:rPr>
              <a:t>Couche L7</a:t>
            </a:r>
            <a:endParaRPr sz="1100"/>
          </a:p>
          <a:p>
            <a:pPr indent="0" lvl="0" marL="0" marR="0" rtl="0" algn="l">
              <a:spcBef>
                <a:spcPts val="0"/>
              </a:spcBef>
              <a:spcAft>
                <a:spcPts val="0"/>
              </a:spcAft>
              <a:buNone/>
            </a:pPr>
            <a:r>
              <a:rPr lang="fr" sz="1500">
                <a:solidFill>
                  <a:schemeClr val="lt1"/>
                </a:solidFill>
                <a:latin typeface="Arial"/>
                <a:ea typeface="Arial"/>
                <a:cs typeface="Arial"/>
                <a:sym typeface="Arial"/>
              </a:rPr>
              <a:t>Lettre = Data (HTTP)</a:t>
            </a:r>
            <a:endParaRPr sz="1100"/>
          </a:p>
        </p:txBody>
      </p:sp>
      <p:sp>
        <p:nvSpPr>
          <p:cNvPr id="559" name="Google Shape;559;p41"/>
          <p:cNvSpPr txBox="1"/>
          <p:nvPr/>
        </p:nvSpPr>
        <p:spPr>
          <a:xfrm>
            <a:off x="2883389" y="2949601"/>
            <a:ext cx="1350900" cy="762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500">
                <a:solidFill>
                  <a:schemeClr val="lt1"/>
                </a:solidFill>
                <a:latin typeface="Arial"/>
                <a:ea typeface="Arial"/>
                <a:cs typeface="Arial"/>
                <a:sym typeface="Arial"/>
              </a:rPr>
              <a:t>Couche L4</a:t>
            </a:r>
            <a:endParaRPr sz="1100"/>
          </a:p>
          <a:p>
            <a:pPr indent="0" lvl="0" marL="0" marR="0" rtl="0" algn="l">
              <a:spcBef>
                <a:spcPts val="0"/>
              </a:spcBef>
              <a:spcAft>
                <a:spcPts val="0"/>
              </a:spcAft>
              <a:buNone/>
            </a:pPr>
            <a:r>
              <a:rPr lang="fr" sz="1500">
                <a:solidFill>
                  <a:schemeClr val="lt1"/>
                </a:solidFill>
                <a:latin typeface="Arial"/>
                <a:ea typeface="Arial"/>
                <a:cs typeface="Arial"/>
                <a:sym typeface="Arial"/>
              </a:rPr>
              <a:t>Enveloppe = Segment</a:t>
            </a:r>
            <a:endParaRPr sz="1100"/>
          </a:p>
        </p:txBody>
      </p:sp>
      <p:sp>
        <p:nvSpPr>
          <p:cNvPr id="560" name="Google Shape;560;p41"/>
          <p:cNvSpPr txBox="1"/>
          <p:nvPr/>
        </p:nvSpPr>
        <p:spPr>
          <a:xfrm>
            <a:off x="4510691" y="2949601"/>
            <a:ext cx="1350900" cy="762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500">
                <a:solidFill>
                  <a:schemeClr val="lt1"/>
                </a:solidFill>
                <a:latin typeface="Arial"/>
                <a:ea typeface="Arial"/>
                <a:cs typeface="Arial"/>
                <a:sym typeface="Arial"/>
              </a:rPr>
              <a:t>Couche L3</a:t>
            </a:r>
            <a:endParaRPr sz="1100"/>
          </a:p>
          <a:p>
            <a:pPr indent="0" lvl="0" marL="0" marR="0" rtl="0" algn="l">
              <a:spcBef>
                <a:spcPts val="0"/>
              </a:spcBef>
              <a:spcAft>
                <a:spcPts val="0"/>
              </a:spcAft>
              <a:buNone/>
            </a:pPr>
            <a:r>
              <a:rPr lang="fr" sz="1500">
                <a:solidFill>
                  <a:schemeClr val="lt1"/>
                </a:solidFill>
                <a:latin typeface="Arial"/>
                <a:ea typeface="Arial"/>
                <a:cs typeface="Arial"/>
                <a:sym typeface="Arial"/>
              </a:rPr>
              <a:t>Colis = Paquet</a:t>
            </a:r>
            <a:endParaRPr sz="1100"/>
          </a:p>
        </p:txBody>
      </p:sp>
      <p:sp>
        <p:nvSpPr>
          <p:cNvPr id="561" name="Google Shape;561;p41"/>
          <p:cNvSpPr txBox="1"/>
          <p:nvPr/>
        </p:nvSpPr>
        <p:spPr>
          <a:xfrm>
            <a:off x="6590486" y="2997804"/>
            <a:ext cx="1731000" cy="531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500">
                <a:solidFill>
                  <a:schemeClr val="lt1"/>
                </a:solidFill>
                <a:latin typeface="Arial"/>
                <a:ea typeface="Arial"/>
                <a:cs typeface="Arial"/>
                <a:sym typeface="Arial"/>
              </a:rPr>
              <a:t>Couche L2</a:t>
            </a:r>
            <a:endParaRPr sz="1100"/>
          </a:p>
          <a:p>
            <a:pPr indent="0" lvl="0" marL="0" marR="0" rtl="0" algn="l">
              <a:spcBef>
                <a:spcPts val="0"/>
              </a:spcBef>
              <a:spcAft>
                <a:spcPts val="0"/>
              </a:spcAft>
              <a:buNone/>
            </a:pPr>
            <a:r>
              <a:rPr lang="fr" sz="1500">
                <a:solidFill>
                  <a:schemeClr val="lt1"/>
                </a:solidFill>
                <a:latin typeface="Arial"/>
                <a:ea typeface="Arial"/>
                <a:cs typeface="Arial"/>
                <a:sym typeface="Arial"/>
              </a:rPr>
              <a:t>Voiture = Trame</a:t>
            </a:r>
            <a:endParaRPr sz="11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4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Sur la route…</a:t>
            </a:r>
            <a:endParaRPr/>
          </a:p>
        </p:txBody>
      </p:sp>
      <p:sp>
        <p:nvSpPr>
          <p:cNvPr id="567" name="Google Shape;567;p42"/>
          <p:cNvSpPr/>
          <p:nvPr/>
        </p:nvSpPr>
        <p:spPr>
          <a:xfrm>
            <a:off x="5645190" y="1888364"/>
            <a:ext cx="2483400" cy="621000"/>
          </a:xfrm>
          <a:prstGeom prst="homePlate">
            <a:avLst>
              <a:gd fmla="val 50000" name="adj"/>
            </a:avLst>
          </a:prstGeom>
          <a:solidFill>
            <a:schemeClr val="accent1"/>
          </a:solidFill>
          <a:ln cap="flat" cmpd="sng" w="762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 sz="1400">
                <a:solidFill>
                  <a:schemeClr val="lt1"/>
                </a:solidFill>
                <a:latin typeface="Calibri"/>
                <a:ea typeface="Calibri"/>
                <a:cs typeface="Calibri"/>
                <a:sym typeface="Calibri"/>
              </a:rPr>
              <a:t>Nantes</a:t>
            </a:r>
            <a:endParaRPr sz="1100"/>
          </a:p>
          <a:p>
            <a:pPr indent="0" lvl="0" marL="0" marR="0" rtl="0" algn="ctr">
              <a:spcBef>
                <a:spcPts val="0"/>
              </a:spcBef>
              <a:spcAft>
                <a:spcPts val="0"/>
              </a:spcAft>
              <a:buNone/>
            </a:pPr>
            <a:r>
              <a:rPr lang="fr" sz="1400">
                <a:solidFill>
                  <a:srgbClr val="FF0000"/>
                </a:solidFill>
                <a:latin typeface="Arial"/>
                <a:ea typeface="Arial"/>
                <a:cs typeface="Arial"/>
                <a:sym typeface="Arial"/>
              </a:rPr>
              <a:t>88.191.135.63</a:t>
            </a:r>
            <a:endParaRPr sz="1400">
              <a:solidFill>
                <a:srgbClr val="FF0000"/>
              </a:solidFill>
              <a:latin typeface="Calibri"/>
              <a:ea typeface="Calibri"/>
              <a:cs typeface="Calibri"/>
              <a:sym typeface="Calibri"/>
            </a:endParaRPr>
          </a:p>
        </p:txBody>
      </p:sp>
      <p:sp>
        <p:nvSpPr>
          <p:cNvPr id="568" name="Google Shape;568;p42"/>
          <p:cNvSpPr/>
          <p:nvPr/>
        </p:nvSpPr>
        <p:spPr>
          <a:xfrm>
            <a:off x="5645190" y="2651363"/>
            <a:ext cx="2483400" cy="621000"/>
          </a:xfrm>
          <a:prstGeom prst="homePlate">
            <a:avLst>
              <a:gd fmla="val 50000" name="adj"/>
            </a:avLst>
          </a:prstGeom>
          <a:solidFill>
            <a:schemeClr val="accent1"/>
          </a:solidFill>
          <a:ln cap="flat" cmpd="sng" w="762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 sz="1400">
                <a:solidFill>
                  <a:schemeClr val="lt1"/>
                </a:solidFill>
                <a:latin typeface="Calibri"/>
                <a:ea typeface="Calibri"/>
                <a:cs typeface="Calibri"/>
                <a:sym typeface="Calibri"/>
              </a:rPr>
              <a:t>Rennes</a:t>
            </a:r>
            <a:endParaRPr sz="1100"/>
          </a:p>
          <a:p>
            <a:pPr indent="0" lvl="0" marL="0" marR="0" rtl="0" algn="ctr">
              <a:spcBef>
                <a:spcPts val="0"/>
              </a:spcBef>
              <a:spcAft>
                <a:spcPts val="0"/>
              </a:spcAft>
              <a:buNone/>
            </a:pPr>
            <a:r>
              <a:rPr lang="fr" sz="1400">
                <a:solidFill>
                  <a:srgbClr val="FF0000"/>
                </a:solidFill>
                <a:latin typeface="Arial"/>
                <a:ea typeface="Arial"/>
                <a:cs typeface="Arial"/>
                <a:sym typeface="Arial"/>
              </a:rPr>
              <a:t>88.191.55.45</a:t>
            </a:r>
            <a:endParaRPr sz="1400">
              <a:solidFill>
                <a:schemeClr val="lt1"/>
              </a:solidFill>
              <a:latin typeface="Calibri"/>
              <a:ea typeface="Calibri"/>
              <a:cs typeface="Calibri"/>
              <a:sym typeface="Calibri"/>
            </a:endParaRPr>
          </a:p>
        </p:txBody>
      </p:sp>
      <p:sp>
        <p:nvSpPr>
          <p:cNvPr id="569" name="Google Shape;569;p42"/>
          <p:cNvSpPr/>
          <p:nvPr/>
        </p:nvSpPr>
        <p:spPr>
          <a:xfrm flipH="1">
            <a:off x="5281535" y="3414362"/>
            <a:ext cx="2483400" cy="621000"/>
          </a:xfrm>
          <a:prstGeom prst="homePlate">
            <a:avLst>
              <a:gd fmla="val 50000" name="adj"/>
            </a:avLst>
          </a:prstGeom>
          <a:solidFill>
            <a:schemeClr val="lt1"/>
          </a:solidFill>
          <a:ln cap="flat" cmpd="sng" w="762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 sz="1400">
                <a:solidFill>
                  <a:schemeClr val="dk1"/>
                </a:solidFill>
                <a:latin typeface="Calibri"/>
                <a:ea typeface="Calibri"/>
                <a:cs typeface="Calibri"/>
                <a:sym typeface="Calibri"/>
              </a:rPr>
              <a:t>Autres directions</a:t>
            </a:r>
            <a:endParaRPr sz="1100"/>
          </a:p>
          <a:p>
            <a:pPr indent="0" lvl="0" marL="0" marR="0" rtl="0" algn="ctr">
              <a:spcBef>
                <a:spcPts val="0"/>
              </a:spcBef>
              <a:spcAft>
                <a:spcPts val="0"/>
              </a:spcAft>
              <a:buNone/>
            </a:pPr>
            <a:r>
              <a:rPr i="1" lang="fr" sz="1400">
                <a:solidFill>
                  <a:srgbClr val="FF0000"/>
                </a:solidFill>
                <a:latin typeface="Calibri"/>
                <a:ea typeface="Calibri"/>
                <a:cs typeface="Calibri"/>
                <a:sym typeface="Calibri"/>
              </a:rPr>
              <a:t>Route par défaut</a:t>
            </a:r>
            <a:endParaRPr sz="1100"/>
          </a:p>
        </p:txBody>
      </p:sp>
      <p:sp>
        <p:nvSpPr>
          <p:cNvPr id="570" name="Google Shape;570;p42"/>
          <p:cNvSpPr/>
          <p:nvPr/>
        </p:nvSpPr>
        <p:spPr>
          <a:xfrm>
            <a:off x="1399041" y="1852329"/>
            <a:ext cx="2483400" cy="621000"/>
          </a:xfrm>
          <a:prstGeom prst="homePlate">
            <a:avLst>
              <a:gd fmla="val 50000" name="adj"/>
            </a:avLst>
          </a:prstGeom>
          <a:solidFill>
            <a:schemeClr val="accent1"/>
          </a:solidFill>
          <a:ln cap="flat" cmpd="sng" w="762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 sz="1400">
                <a:solidFill>
                  <a:schemeClr val="lt1"/>
                </a:solidFill>
                <a:latin typeface="Calibri"/>
                <a:ea typeface="Calibri"/>
                <a:cs typeface="Calibri"/>
                <a:sym typeface="Calibri"/>
              </a:rPr>
              <a:t>Rouen</a:t>
            </a:r>
            <a:endParaRPr sz="1100"/>
          </a:p>
          <a:p>
            <a:pPr indent="0" lvl="0" marL="0" marR="0" rtl="0" algn="ctr">
              <a:spcBef>
                <a:spcPts val="0"/>
              </a:spcBef>
              <a:spcAft>
                <a:spcPts val="0"/>
              </a:spcAft>
              <a:buNone/>
            </a:pPr>
            <a:r>
              <a:rPr lang="fr" sz="1400">
                <a:solidFill>
                  <a:srgbClr val="FF0000"/>
                </a:solidFill>
                <a:latin typeface="Arial"/>
                <a:ea typeface="Arial"/>
                <a:cs typeface="Arial"/>
                <a:sym typeface="Arial"/>
              </a:rPr>
              <a:t>87.16.45.2</a:t>
            </a:r>
            <a:endParaRPr sz="1400">
              <a:solidFill>
                <a:srgbClr val="FF0000"/>
              </a:solidFill>
              <a:latin typeface="Calibri"/>
              <a:ea typeface="Calibri"/>
              <a:cs typeface="Calibri"/>
              <a:sym typeface="Calibri"/>
            </a:endParaRPr>
          </a:p>
        </p:txBody>
      </p:sp>
      <p:sp>
        <p:nvSpPr>
          <p:cNvPr id="571" name="Google Shape;571;p42"/>
          <p:cNvSpPr/>
          <p:nvPr/>
        </p:nvSpPr>
        <p:spPr>
          <a:xfrm>
            <a:off x="1399041" y="2615328"/>
            <a:ext cx="2483400" cy="621000"/>
          </a:xfrm>
          <a:prstGeom prst="homePlate">
            <a:avLst>
              <a:gd fmla="val 50000" name="adj"/>
            </a:avLst>
          </a:prstGeom>
          <a:solidFill>
            <a:schemeClr val="accent1"/>
          </a:solidFill>
          <a:ln cap="flat" cmpd="sng" w="762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 sz="1400">
                <a:solidFill>
                  <a:schemeClr val="lt1"/>
                </a:solidFill>
                <a:latin typeface="Calibri"/>
                <a:ea typeface="Calibri"/>
                <a:cs typeface="Calibri"/>
                <a:sym typeface="Calibri"/>
              </a:rPr>
              <a:t>Lille</a:t>
            </a:r>
            <a:endParaRPr sz="1100"/>
          </a:p>
          <a:p>
            <a:pPr indent="0" lvl="0" marL="0" marR="0" rtl="0" algn="ctr">
              <a:spcBef>
                <a:spcPts val="0"/>
              </a:spcBef>
              <a:spcAft>
                <a:spcPts val="0"/>
              </a:spcAft>
              <a:buNone/>
            </a:pPr>
            <a:r>
              <a:rPr lang="fr" sz="1400">
                <a:solidFill>
                  <a:srgbClr val="FF0000"/>
                </a:solidFill>
                <a:latin typeface="Arial"/>
                <a:ea typeface="Arial"/>
                <a:cs typeface="Arial"/>
                <a:sym typeface="Arial"/>
              </a:rPr>
              <a:t>12.35.87.96</a:t>
            </a:r>
            <a:endParaRPr sz="1400">
              <a:solidFill>
                <a:schemeClr val="lt1"/>
              </a:solidFill>
              <a:latin typeface="Calibri"/>
              <a:ea typeface="Calibri"/>
              <a:cs typeface="Calibri"/>
              <a:sym typeface="Calibri"/>
            </a:endParaRPr>
          </a:p>
        </p:txBody>
      </p:sp>
      <p:sp>
        <p:nvSpPr>
          <p:cNvPr id="572" name="Google Shape;572;p42"/>
          <p:cNvSpPr/>
          <p:nvPr/>
        </p:nvSpPr>
        <p:spPr>
          <a:xfrm flipH="1">
            <a:off x="1048702" y="4141326"/>
            <a:ext cx="2483400" cy="621000"/>
          </a:xfrm>
          <a:prstGeom prst="homePlate">
            <a:avLst>
              <a:gd fmla="val 50000" name="adj"/>
            </a:avLst>
          </a:prstGeom>
          <a:solidFill>
            <a:schemeClr val="lt1"/>
          </a:solidFill>
          <a:ln cap="flat" cmpd="sng" w="762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 sz="1400">
                <a:solidFill>
                  <a:schemeClr val="dk1"/>
                </a:solidFill>
                <a:latin typeface="Calibri"/>
                <a:ea typeface="Calibri"/>
                <a:cs typeface="Calibri"/>
                <a:sym typeface="Calibri"/>
              </a:rPr>
              <a:t>Autres directions</a:t>
            </a:r>
            <a:endParaRPr sz="1100"/>
          </a:p>
          <a:p>
            <a:pPr indent="0" lvl="0" marL="0" marR="0" rtl="0" algn="ctr">
              <a:spcBef>
                <a:spcPts val="0"/>
              </a:spcBef>
              <a:spcAft>
                <a:spcPts val="0"/>
              </a:spcAft>
              <a:buNone/>
            </a:pPr>
            <a:r>
              <a:rPr i="1" lang="fr" sz="1400">
                <a:solidFill>
                  <a:srgbClr val="FF0000"/>
                </a:solidFill>
                <a:latin typeface="Calibri"/>
                <a:ea typeface="Calibri"/>
                <a:cs typeface="Calibri"/>
                <a:sym typeface="Calibri"/>
              </a:rPr>
              <a:t>Route par défaut</a:t>
            </a:r>
            <a:endParaRPr sz="1100"/>
          </a:p>
        </p:txBody>
      </p:sp>
      <p:sp>
        <p:nvSpPr>
          <p:cNvPr id="573" name="Google Shape;573;p42"/>
          <p:cNvSpPr/>
          <p:nvPr/>
        </p:nvSpPr>
        <p:spPr>
          <a:xfrm flipH="1">
            <a:off x="1048702" y="3378327"/>
            <a:ext cx="2483400" cy="621000"/>
          </a:xfrm>
          <a:prstGeom prst="homePlate">
            <a:avLst>
              <a:gd fmla="val 50000" name="adj"/>
            </a:avLst>
          </a:prstGeom>
          <a:solidFill>
            <a:schemeClr val="accent1"/>
          </a:solidFill>
          <a:ln cap="flat" cmpd="sng" w="762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 sz="1400">
                <a:solidFill>
                  <a:schemeClr val="lt1"/>
                </a:solidFill>
                <a:latin typeface="Calibri"/>
                <a:ea typeface="Calibri"/>
                <a:cs typeface="Calibri"/>
                <a:sym typeface="Calibri"/>
              </a:rPr>
              <a:t>Strasbourg</a:t>
            </a:r>
            <a:endParaRPr sz="1100"/>
          </a:p>
          <a:p>
            <a:pPr indent="0" lvl="0" marL="0" marR="0" rtl="0" algn="ctr">
              <a:spcBef>
                <a:spcPts val="0"/>
              </a:spcBef>
              <a:spcAft>
                <a:spcPts val="0"/>
              </a:spcAft>
              <a:buNone/>
            </a:pPr>
            <a:r>
              <a:rPr lang="fr" sz="1400">
                <a:solidFill>
                  <a:srgbClr val="FF0000"/>
                </a:solidFill>
                <a:latin typeface="Arial"/>
                <a:ea typeface="Arial"/>
                <a:cs typeface="Arial"/>
                <a:sym typeface="Arial"/>
              </a:rPr>
              <a:t>45.67.9.2</a:t>
            </a:r>
            <a:endParaRPr sz="1400">
              <a:solidFill>
                <a:schemeClr val="lt1"/>
              </a:solidFill>
              <a:latin typeface="Calibri"/>
              <a:ea typeface="Calibri"/>
              <a:cs typeface="Calibri"/>
              <a:sym typeface="Calibri"/>
            </a:endParaRPr>
          </a:p>
        </p:txBody>
      </p:sp>
      <p:sp>
        <p:nvSpPr>
          <p:cNvPr id="574" name="Google Shape;574;p42"/>
          <p:cNvSpPr txBox="1"/>
          <p:nvPr/>
        </p:nvSpPr>
        <p:spPr>
          <a:xfrm>
            <a:off x="1659217" y="1183177"/>
            <a:ext cx="1963200" cy="531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500">
                <a:solidFill>
                  <a:schemeClr val="lt1"/>
                </a:solidFill>
                <a:latin typeface="Arial"/>
                <a:ea typeface="Arial"/>
                <a:cs typeface="Arial"/>
                <a:sym typeface="Arial"/>
              </a:rPr>
              <a:t>Porte de Champerret (Routeur NAT)</a:t>
            </a:r>
            <a:endParaRPr sz="1100"/>
          </a:p>
        </p:txBody>
      </p:sp>
      <p:sp>
        <p:nvSpPr>
          <p:cNvPr id="575" name="Google Shape;575;p42"/>
          <p:cNvSpPr txBox="1"/>
          <p:nvPr/>
        </p:nvSpPr>
        <p:spPr>
          <a:xfrm>
            <a:off x="5568317" y="1334112"/>
            <a:ext cx="2637300" cy="300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500">
                <a:solidFill>
                  <a:schemeClr val="lt1"/>
                </a:solidFill>
                <a:latin typeface="Arial"/>
                <a:ea typeface="Arial"/>
                <a:cs typeface="Arial"/>
                <a:sym typeface="Arial"/>
              </a:rPr>
              <a:t>Echangeur (Routeur Internet)</a:t>
            </a:r>
            <a:endParaRPr sz="11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4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Chez le libraire</a:t>
            </a:r>
            <a:endParaRPr/>
          </a:p>
        </p:txBody>
      </p:sp>
      <p:pic>
        <p:nvPicPr>
          <p:cNvPr descr="RS_Hebdo_22" id="581" name="Google Shape;581;p43"/>
          <p:cNvPicPr preferRelativeResize="0"/>
          <p:nvPr/>
        </p:nvPicPr>
        <p:blipFill rotWithShape="1">
          <a:blip r:embed="rId3">
            <a:alphaModFix/>
          </a:blip>
          <a:srcRect b="0" l="0" r="0" t="0"/>
          <a:stretch/>
        </p:blipFill>
        <p:spPr>
          <a:xfrm>
            <a:off x="361364" y="1136917"/>
            <a:ext cx="2341961" cy="3054732"/>
          </a:xfrm>
          <a:prstGeom prst="rect">
            <a:avLst/>
          </a:prstGeom>
          <a:noFill/>
          <a:ln>
            <a:noFill/>
          </a:ln>
        </p:spPr>
      </p:pic>
      <p:sp>
        <p:nvSpPr>
          <p:cNvPr id="582" name="Google Shape;582;p43"/>
          <p:cNvSpPr txBox="1"/>
          <p:nvPr/>
        </p:nvSpPr>
        <p:spPr>
          <a:xfrm>
            <a:off x="4974535" y="4330581"/>
            <a:ext cx="22017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400" u="sng">
                <a:solidFill>
                  <a:schemeClr val="hlink"/>
                </a:solidFill>
                <a:latin typeface="Calibri"/>
                <a:ea typeface="Calibri"/>
                <a:cs typeface="Calibri"/>
                <a:sym typeface="Calibri"/>
                <a:hlinkClick r:id="rId4"/>
              </a:rPr>
              <a:t>https://www.rollingstone.fr/</a:t>
            </a:r>
            <a:endParaRPr sz="1100"/>
          </a:p>
        </p:txBody>
      </p:sp>
      <p:pic>
        <p:nvPicPr>
          <p:cNvPr id="583" name="Google Shape;583;p43"/>
          <p:cNvPicPr preferRelativeResize="0"/>
          <p:nvPr/>
        </p:nvPicPr>
        <p:blipFill rotWithShape="1">
          <a:blip r:embed="rId5">
            <a:alphaModFix/>
          </a:blip>
          <a:srcRect b="5195" l="0" r="0" t="0"/>
          <a:stretch/>
        </p:blipFill>
        <p:spPr>
          <a:xfrm>
            <a:off x="3064690" y="1136917"/>
            <a:ext cx="5730838" cy="305473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descr="preencoded.png" id="153" name="Google Shape;153;p1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54" name="Google Shape;154;p17"/>
          <p:cNvSpPr/>
          <p:nvPr/>
        </p:nvSpPr>
        <p:spPr>
          <a:xfrm>
            <a:off x="0" y="0"/>
            <a:ext cx="9144000" cy="5143500"/>
          </a:xfrm>
          <a:prstGeom prst="rect">
            <a:avLst/>
          </a:prstGeom>
          <a:solidFill>
            <a:srgbClr val="FFFFFF">
              <a:alpha val="74900"/>
            </a:srgbClr>
          </a:solidFill>
          <a:ln cap="flat" cmpd="sng" w="13800">
            <a:solidFill>
              <a:srgbClr val="FFFFFF">
                <a:alpha val="63919"/>
              </a:srgbClr>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155" name="Google Shape;155;p17"/>
          <p:cNvSpPr/>
          <p:nvPr/>
        </p:nvSpPr>
        <p:spPr>
          <a:xfrm>
            <a:off x="1273746" y="2137768"/>
            <a:ext cx="6596400" cy="867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312F2B"/>
              </a:buClr>
              <a:buSzPts val="2700"/>
              <a:buFont typeface="Gelasio"/>
              <a:buNone/>
            </a:pPr>
            <a:r>
              <a:rPr lang="fr" sz="2700">
                <a:solidFill>
                  <a:srgbClr val="312F2B"/>
                </a:solidFill>
                <a:latin typeface="Gelasio"/>
                <a:ea typeface="Gelasio"/>
                <a:cs typeface="Gelasio"/>
                <a:sym typeface="Gelasio"/>
              </a:rPr>
              <a:t>Quelles sont les composantes d'un d'Informations Industriel ? </a:t>
            </a:r>
            <a:endParaRPr sz="2700">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pic>
        <p:nvPicPr>
          <p:cNvPr descr="preencoded.png" id="589" name="Google Shape;589;p4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590" name="Google Shape;590;p44"/>
          <p:cNvSpPr/>
          <p:nvPr/>
        </p:nvSpPr>
        <p:spPr>
          <a:xfrm>
            <a:off x="0" y="0"/>
            <a:ext cx="9144000" cy="5145000"/>
          </a:xfrm>
          <a:prstGeom prst="rect">
            <a:avLst/>
          </a:prstGeom>
          <a:solidFill>
            <a:srgbClr val="FFFFFF">
              <a:alpha val="74900"/>
            </a:srgbClr>
          </a:solidFill>
          <a:ln cap="flat" cmpd="sng" w="13200">
            <a:solidFill>
              <a:srgbClr val="FFFFFF">
                <a:alpha val="63919"/>
              </a:srgbClr>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591" name="Google Shape;591;p44"/>
          <p:cNvSpPr/>
          <p:nvPr/>
        </p:nvSpPr>
        <p:spPr>
          <a:xfrm>
            <a:off x="1425250" y="364325"/>
            <a:ext cx="6475800" cy="414000"/>
          </a:xfrm>
          <a:prstGeom prst="rect">
            <a:avLst/>
          </a:prstGeom>
          <a:noFill/>
          <a:ln>
            <a:noFill/>
          </a:ln>
        </p:spPr>
        <p:txBody>
          <a:bodyPr anchorCtr="0" anchor="t" bIns="28575" lIns="57150" spcFirstLastPara="1" rIns="57150" wrap="square" tIns="28575">
            <a:noAutofit/>
          </a:bodyPr>
          <a:lstStyle/>
          <a:p>
            <a:pPr indent="0" lvl="0" marL="0" marR="0" rtl="0" algn="l">
              <a:lnSpc>
                <a:spcPct val="124994"/>
              </a:lnSpc>
              <a:spcBef>
                <a:spcPts val="0"/>
              </a:spcBef>
              <a:spcAft>
                <a:spcPts val="0"/>
              </a:spcAft>
              <a:buClr>
                <a:srgbClr val="312F2B"/>
              </a:buClr>
              <a:buSzPts val="2600"/>
              <a:buFont typeface="Gelasio"/>
              <a:buNone/>
            </a:pPr>
            <a:r>
              <a:rPr lang="fr" sz="2600">
                <a:solidFill>
                  <a:srgbClr val="312F2B"/>
                </a:solidFill>
                <a:latin typeface="Gelasio"/>
                <a:ea typeface="Gelasio"/>
                <a:cs typeface="Gelasio"/>
                <a:sym typeface="Gelasio"/>
              </a:rPr>
              <a:t>3. Architecture orientée services (SOA)</a:t>
            </a:r>
            <a:endParaRPr sz="2600">
              <a:solidFill>
                <a:schemeClr val="dk1"/>
              </a:solidFill>
              <a:latin typeface="Calibri"/>
              <a:ea typeface="Calibri"/>
              <a:cs typeface="Calibri"/>
              <a:sym typeface="Calibri"/>
            </a:endParaRPr>
          </a:p>
        </p:txBody>
      </p:sp>
      <p:pic>
        <p:nvPicPr>
          <p:cNvPr descr="preencoded.png" id="592" name="Google Shape;592;p44"/>
          <p:cNvPicPr preferRelativeResize="0"/>
          <p:nvPr/>
        </p:nvPicPr>
        <p:blipFill rotWithShape="1">
          <a:blip r:embed="rId4">
            <a:alphaModFix/>
          </a:blip>
          <a:srcRect b="0" l="0" r="0" t="0"/>
          <a:stretch/>
        </p:blipFill>
        <p:spPr>
          <a:xfrm>
            <a:off x="1425253" y="1043285"/>
            <a:ext cx="1965350" cy="1965350"/>
          </a:xfrm>
          <a:prstGeom prst="rect">
            <a:avLst/>
          </a:prstGeom>
          <a:noFill/>
          <a:ln>
            <a:noFill/>
          </a:ln>
        </p:spPr>
      </p:pic>
      <p:sp>
        <p:nvSpPr>
          <p:cNvPr id="593" name="Google Shape;593;p44"/>
          <p:cNvSpPr/>
          <p:nvPr/>
        </p:nvSpPr>
        <p:spPr>
          <a:xfrm>
            <a:off x="1679228" y="3174206"/>
            <a:ext cx="1457400" cy="207000"/>
          </a:xfrm>
          <a:prstGeom prst="rect">
            <a:avLst/>
          </a:prstGeom>
          <a:noFill/>
          <a:ln>
            <a:noFill/>
          </a:ln>
        </p:spPr>
        <p:txBody>
          <a:bodyPr anchorCtr="0" anchor="t" bIns="28575" lIns="57150" spcFirstLastPara="1" rIns="57150" wrap="square" tIns="28575">
            <a:noAutofit/>
          </a:bodyPr>
          <a:lstStyle/>
          <a:p>
            <a:pPr indent="0" lvl="0" marL="0" marR="0" rtl="0" algn="ctr">
              <a:lnSpc>
                <a:spcPct val="124964"/>
              </a:lnSpc>
              <a:spcBef>
                <a:spcPts val="0"/>
              </a:spcBef>
              <a:spcAft>
                <a:spcPts val="0"/>
              </a:spcAft>
              <a:buClr>
                <a:srgbClr val="312F2B"/>
              </a:buClr>
              <a:buSzPts val="1300"/>
              <a:buFont typeface="Gelasio"/>
              <a:buNone/>
            </a:pPr>
            <a:r>
              <a:rPr lang="fr" sz="1300">
                <a:solidFill>
                  <a:srgbClr val="312F2B"/>
                </a:solidFill>
                <a:latin typeface="Gelasio"/>
                <a:ea typeface="Gelasio"/>
                <a:cs typeface="Gelasio"/>
                <a:sym typeface="Gelasio"/>
              </a:rPr>
              <a:t>Services autonomes</a:t>
            </a:r>
            <a:endParaRPr sz="1300">
              <a:solidFill>
                <a:schemeClr val="dk1"/>
              </a:solidFill>
              <a:latin typeface="Calibri"/>
              <a:ea typeface="Calibri"/>
              <a:cs typeface="Calibri"/>
              <a:sym typeface="Calibri"/>
            </a:endParaRPr>
          </a:p>
        </p:txBody>
      </p:sp>
      <p:sp>
        <p:nvSpPr>
          <p:cNvPr id="594" name="Google Shape;594;p44"/>
          <p:cNvSpPr/>
          <p:nvPr/>
        </p:nvSpPr>
        <p:spPr>
          <a:xfrm>
            <a:off x="1425253" y="3742283"/>
            <a:ext cx="1965300" cy="848100"/>
          </a:xfrm>
          <a:prstGeom prst="rect">
            <a:avLst/>
          </a:prstGeom>
          <a:noFill/>
          <a:ln>
            <a:noFill/>
          </a:ln>
        </p:spPr>
        <p:txBody>
          <a:bodyPr anchorCtr="0" anchor="t" bIns="28575" lIns="57150" spcFirstLastPara="1" rIns="57150" wrap="square" tIns="28575">
            <a:noAutofit/>
          </a:bodyPr>
          <a:lstStyle/>
          <a:p>
            <a:pPr indent="0" lvl="0" marL="0" marR="0" rtl="0" algn="ctr">
              <a:lnSpc>
                <a:spcPct val="160036"/>
              </a:lnSpc>
              <a:spcBef>
                <a:spcPts val="0"/>
              </a:spcBef>
              <a:spcAft>
                <a:spcPts val="0"/>
              </a:spcAft>
              <a:buClr>
                <a:srgbClr val="272525"/>
              </a:buClr>
              <a:buSzPts val="1000"/>
              <a:buFont typeface="Lato"/>
              <a:buNone/>
            </a:pPr>
            <a:r>
              <a:rPr lang="fr" sz="1000">
                <a:solidFill>
                  <a:srgbClr val="272525"/>
                </a:solidFill>
                <a:latin typeface="Lato"/>
                <a:ea typeface="Lato"/>
                <a:cs typeface="Lato"/>
                <a:sym typeface="Lato"/>
              </a:rPr>
              <a:t>La SOA est un modèle dans lequel les fonctionnalités du SI sont exposées sous forme de services autonomes et interopérables.</a:t>
            </a:r>
            <a:endParaRPr sz="1000">
              <a:solidFill>
                <a:schemeClr val="dk1"/>
              </a:solidFill>
              <a:latin typeface="Calibri"/>
              <a:ea typeface="Calibri"/>
              <a:cs typeface="Calibri"/>
              <a:sym typeface="Calibri"/>
            </a:endParaRPr>
          </a:p>
        </p:txBody>
      </p:sp>
      <p:pic>
        <p:nvPicPr>
          <p:cNvPr descr="preencoded.png" id="595" name="Google Shape;595;p44"/>
          <p:cNvPicPr preferRelativeResize="0"/>
          <p:nvPr/>
        </p:nvPicPr>
        <p:blipFill rotWithShape="1">
          <a:blip r:embed="rId5">
            <a:alphaModFix/>
          </a:blip>
          <a:srcRect b="0" l="0" r="0" t="0"/>
          <a:stretch/>
        </p:blipFill>
        <p:spPr>
          <a:xfrm>
            <a:off x="3589288" y="1043285"/>
            <a:ext cx="1965350" cy="1965350"/>
          </a:xfrm>
          <a:prstGeom prst="rect">
            <a:avLst/>
          </a:prstGeom>
          <a:noFill/>
          <a:ln>
            <a:noFill/>
          </a:ln>
        </p:spPr>
      </p:pic>
      <p:sp>
        <p:nvSpPr>
          <p:cNvPr id="596" name="Google Shape;596;p44"/>
          <p:cNvSpPr/>
          <p:nvPr/>
        </p:nvSpPr>
        <p:spPr>
          <a:xfrm>
            <a:off x="3589288" y="3174206"/>
            <a:ext cx="1965300" cy="414000"/>
          </a:xfrm>
          <a:prstGeom prst="rect">
            <a:avLst/>
          </a:prstGeom>
          <a:noFill/>
          <a:ln>
            <a:noFill/>
          </a:ln>
        </p:spPr>
        <p:txBody>
          <a:bodyPr anchorCtr="0" anchor="t" bIns="28575" lIns="57150" spcFirstLastPara="1" rIns="57150" wrap="square" tIns="28575">
            <a:noAutofit/>
          </a:bodyPr>
          <a:lstStyle/>
          <a:p>
            <a:pPr indent="0" lvl="0" marL="0" marR="0" rtl="0" algn="ctr">
              <a:lnSpc>
                <a:spcPct val="124964"/>
              </a:lnSpc>
              <a:spcBef>
                <a:spcPts val="0"/>
              </a:spcBef>
              <a:spcAft>
                <a:spcPts val="0"/>
              </a:spcAft>
              <a:buClr>
                <a:srgbClr val="312F2B"/>
              </a:buClr>
              <a:buSzPts val="1300"/>
              <a:buFont typeface="Gelasio"/>
              <a:buNone/>
            </a:pPr>
            <a:r>
              <a:rPr lang="fr" sz="1300">
                <a:solidFill>
                  <a:srgbClr val="312F2B"/>
                </a:solidFill>
                <a:latin typeface="Gelasio"/>
                <a:ea typeface="Gelasio"/>
                <a:cs typeface="Gelasio"/>
                <a:sym typeface="Gelasio"/>
              </a:rPr>
              <a:t>Fonctionnalités réutilisables</a:t>
            </a:r>
            <a:endParaRPr sz="1300">
              <a:solidFill>
                <a:schemeClr val="dk1"/>
              </a:solidFill>
              <a:latin typeface="Calibri"/>
              <a:ea typeface="Calibri"/>
              <a:cs typeface="Calibri"/>
              <a:sym typeface="Calibri"/>
            </a:endParaRPr>
          </a:p>
        </p:txBody>
      </p:sp>
      <p:sp>
        <p:nvSpPr>
          <p:cNvPr id="597" name="Google Shape;597;p44"/>
          <p:cNvSpPr/>
          <p:nvPr/>
        </p:nvSpPr>
        <p:spPr>
          <a:xfrm>
            <a:off x="3589288" y="3720703"/>
            <a:ext cx="1965300" cy="1059900"/>
          </a:xfrm>
          <a:prstGeom prst="rect">
            <a:avLst/>
          </a:prstGeom>
          <a:noFill/>
          <a:ln>
            <a:noFill/>
          </a:ln>
        </p:spPr>
        <p:txBody>
          <a:bodyPr anchorCtr="0" anchor="t" bIns="28575" lIns="57150" spcFirstLastPara="1" rIns="57150" wrap="square" tIns="28575">
            <a:noAutofit/>
          </a:bodyPr>
          <a:lstStyle/>
          <a:p>
            <a:pPr indent="0" lvl="0" marL="0" marR="0" rtl="0" algn="ctr">
              <a:lnSpc>
                <a:spcPct val="160036"/>
              </a:lnSpc>
              <a:spcBef>
                <a:spcPts val="0"/>
              </a:spcBef>
              <a:spcAft>
                <a:spcPts val="0"/>
              </a:spcAft>
              <a:buClr>
                <a:srgbClr val="272525"/>
              </a:buClr>
              <a:buSzPts val="1000"/>
              <a:buFont typeface="Lato"/>
              <a:buNone/>
            </a:pPr>
            <a:r>
              <a:rPr lang="fr" sz="1000">
                <a:solidFill>
                  <a:srgbClr val="272525"/>
                </a:solidFill>
                <a:latin typeface="Lato"/>
                <a:ea typeface="Lato"/>
                <a:cs typeface="Lato"/>
                <a:sym typeface="Lato"/>
              </a:rPr>
              <a:t>Les services peuvent être appelés et combinés pour répondre aux besoins spécifiques des utilisateurs et des processus métier.</a:t>
            </a:r>
            <a:endParaRPr sz="1000">
              <a:solidFill>
                <a:schemeClr val="dk1"/>
              </a:solidFill>
              <a:latin typeface="Calibri"/>
              <a:ea typeface="Calibri"/>
              <a:cs typeface="Calibri"/>
              <a:sym typeface="Calibri"/>
            </a:endParaRPr>
          </a:p>
        </p:txBody>
      </p:sp>
      <p:pic>
        <p:nvPicPr>
          <p:cNvPr descr="preencoded.png" id="598" name="Google Shape;598;p44"/>
          <p:cNvPicPr preferRelativeResize="0"/>
          <p:nvPr/>
        </p:nvPicPr>
        <p:blipFill rotWithShape="1">
          <a:blip r:embed="rId6">
            <a:alphaModFix/>
          </a:blip>
          <a:srcRect b="0" l="0" r="0" t="0"/>
          <a:stretch/>
        </p:blipFill>
        <p:spPr>
          <a:xfrm>
            <a:off x="5753323" y="1043285"/>
            <a:ext cx="1965425" cy="1965425"/>
          </a:xfrm>
          <a:prstGeom prst="rect">
            <a:avLst/>
          </a:prstGeom>
          <a:noFill/>
          <a:ln>
            <a:noFill/>
          </a:ln>
        </p:spPr>
      </p:pic>
      <p:sp>
        <p:nvSpPr>
          <p:cNvPr id="599" name="Google Shape;599;p44"/>
          <p:cNvSpPr/>
          <p:nvPr/>
        </p:nvSpPr>
        <p:spPr>
          <a:xfrm>
            <a:off x="5812111" y="3174281"/>
            <a:ext cx="1847700" cy="207000"/>
          </a:xfrm>
          <a:prstGeom prst="rect">
            <a:avLst/>
          </a:prstGeom>
          <a:noFill/>
          <a:ln>
            <a:noFill/>
          </a:ln>
        </p:spPr>
        <p:txBody>
          <a:bodyPr anchorCtr="0" anchor="t" bIns="28575" lIns="57150" spcFirstLastPara="1" rIns="57150" wrap="square" tIns="28575">
            <a:noAutofit/>
          </a:bodyPr>
          <a:lstStyle/>
          <a:p>
            <a:pPr indent="0" lvl="0" marL="0" marR="0" rtl="0" algn="ctr">
              <a:lnSpc>
                <a:spcPct val="124964"/>
              </a:lnSpc>
              <a:spcBef>
                <a:spcPts val="0"/>
              </a:spcBef>
              <a:spcAft>
                <a:spcPts val="0"/>
              </a:spcAft>
              <a:buClr>
                <a:srgbClr val="312F2B"/>
              </a:buClr>
              <a:buSzPts val="1300"/>
              <a:buFont typeface="Gelasio"/>
              <a:buNone/>
            </a:pPr>
            <a:r>
              <a:rPr lang="fr" sz="1300">
                <a:solidFill>
                  <a:srgbClr val="312F2B"/>
                </a:solidFill>
                <a:latin typeface="Gelasio"/>
                <a:ea typeface="Gelasio"/>
                <a:cs typeface="Gelasio"/>
                <a:sym typeface="Gelasio"/>
              </a:rPr>
              <a:t>Flexibilité opérationnelle</a:t>
            </a:r>
            <a:endParaRPr sz="1300">
              <a:solidFill>
                <a:schemeClr val="dk1"/>
              </a:solidFill>
              <a:latin typeface="Calibri"/>
              <a:ea typeface="Calibri"/>
              <a:cs typeface="Calibri"/>
              <a:sym typeface="Calibri"/>
            </a:endParaRPr>
          </a:p>
        </p:txBody>
      </p:sp>
      <p:sp>
        <p:nvSpPr>
          <p:cNvPr id="600" name="Google Shape;600;p44"/>
          <p:cNvSpPr/>
          <p:nvPr/>
        </p:nvSpPr>
        <p:spPr>
          <a:xfrm>
            <a:off x="5753323" y="3742357"/>
            <a:ext cx="1965300" cy="636000"/>
          </a:xfrm>
          <a:prstGeom prst="rect">
            <a:avLst/>
          </a:prstGeom>
          <a:noFill/>
          <a:ln>
            <a:noFill/>
          </a:ln>
        </p:spPr>
        <p:txBody>
          <a:bodyPr anchorCtr="0" anchor="t" bIns="28575" lIns="57150" spcFirstLastPara="1" rIns="57150" wrap="square" tIns="28575">
            <a:noAutofit/>
          </a:bodyPr>
          <a:lstStyle/>
          <a:p>
            <a:pPr indent="0" lvl="0" marL="0" marR="0" rtl="0" algn="ctr">
              <a:lnSpc>
                <a:spcPct val="160036"/>
              </a:lnSpc>
              <a:spcBef>
                <a:spcPts val="0"/>
              </a:spcBef>
              <a:spcAft>
                <a:spcPts val="0"/>
              </a:spcAft>
              <a:buClr>
                <a:srgbClr val="272525"/>
              </a:buClr>
              <a:buSzPts val="1000"/>
              <a:buFont typeface="Lato"/>
              <a:buNone/>
            </a:pPr>
            <a:r>
              <a:rPr lang="fr" sz="1000">
                <a:solidFill>
                  <a:srgbClr val="272525"/>
                </a:solidFill>
                <a:latin typeface="Lato"/>
                <a:ea typeface="Lato"/>
                <a:cs typeface="Lato"/>
                <a:sym typeface="Lato"/>
              </a:rPr>
              <a:t>La SOA favorise la réutilisabilité, la flexibilité et l'intégration des services au sein du SI.</a:t>
            </a:r>
            <a:endParaRPr sz="1000">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pic>
        <p:nvPicPr>
          <p:cNvPr descr="preencoded.png" id="606" name="Google Shape;606;p4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607" name="Google Shape;607;p45"/>
          <p:cNvSpPr/>
          <p:nvPr/>
        </p:nvSpPr>
        <p:spPr>
          <a:xfrm>
            <a:off x="0" y="0"/>
            <a:ext cx="9144000" cy="5143500"/>
          </a:xfrm>
          <a:prstGeom prst="rect">
            <a:avLst/>
          </a:prstGeom>
          <a:solidFill>
            <a:srgbClr val="FFFFFF">
              <a:alpha val="74900"/>
            </a:srgbClr>
          </a:solidFill>
          <a:ln cap="flat" cmpd="sng" w="13800">
            <a:solidFill>
              <a:srgbClr val="FFFFFF">
                <a:alpha val="63919"/>
              </a:srgbClr>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608" name="Google Shape;608;p45"/>
          <p:cNvSpPr/>
          <p:nvPr/>
        </p:nvSpPr>
        <p:spPr>
          <a:xfrm>
            <a:off x="3949749" y="563612"/>
            <a:ext cx="4673400" cy="867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312F2B"/>
              </a:buClr>
              <a:buSzPts val="2700"/>
              <a:buFont typeface="Gelasio"/>
              <a:buNone/>
            </a:pPr>
            <a:r>
              <a:rPr lang="fr" sz="2700">
                <a:solidFill>
                  <a:srgbClr val="312F2B"/>
                </a:solidFill>
                <a:latin typeface="Gelasio"/>
                <a:ea typeface="Gelasio"/>
                <a:cs typeface="Gelasio"/>
                <a:sym typeface="Gelasio"/>
              </a:rPr>
              <a:t>4. Architecture en nuage (Cloud)</a:t>
            </a:r>
            <a:endParaRPr sz="2700">
              <a:solidFill>
                <a:schemeClr val="dk1"/>
              </a:solidFill>
              <a:latin typeface="Calibri"/>
              <a:ea typeface="Calibri"/>
              <a:cs typeface="Calibri"/>
              <a:sym typeface="Calibri"/>
            </a:endParaRPr>
          </a:p>
        </p:txBody>
      </p:sp>
      <p:sp>
        <p:nvSpPr>
          <p:cNvPr id="609" name="Google Shape;609;p45"/>
          <p:cNvSpPr/>
          <p:nvPr/>
        </p:nvSpPr>
        <p:spPr>
          <a:xfrm>
            <a:off x="3949749" y="1748358"/>
            <a:ext cx="312300" cy="312300"/>
          </a:xfrm>
          <a:prstGeom prst="roundRect">
            <a:avLst>
              <a:gd fmla="val 20000" name="adj"/>
            </a:avLst>
          </a:prstGeom>
          <a:solidFill>
            <a:srgbClr val="E8E8E3"/>
          </a:solidFill>
          <a:ln cap="flat" cmpd="sng" w="13800">
            <a:solidFill>
              <a:srgbClr val="D1D1C7"/>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610" name="Google Shape;610;p45"/>
          <p:cNvSpPr/>
          <p:nvPr/>
        </p:nvSpPr>
        <p:spPr>
          <a:xfrm>
            <a:off x="4060701" y="1774403"/>
            <a:ext cx="90600" cy="2604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272525"/>
              </a:buClr>
              <a:buSzPts val="1600"/>
              <a:buFont typeface="Gelasio"/>
              <a:buNone/>
            </a:pPr>
            <a:r>
              <a:rPr lang="fr" sz="1600">
                <a:solidFill>
                  <a:srgbClr val="272525"/>
                </a:solidFill>
                <a:latin typeface="Gelasio"/>
                <a:ea typeface="Gelasio"/>
                <a:cs typeface="Gelasio"/>
                <a:sym typeface="Gelasio"/>
              </a:rPr>
              <a:t>1</a:t>
            </a:r>
            <a:endParaRPr sz="1600">
              <a:solidFill>
                <a:schemeClr val="dk1"/>
              </a:solidFill>
              <a:latin typeface="Calibri"/>
              <a:ea typeface="Calibri"/>
              <a:cs typeface="Calibri"/>
              <a:sym typeface="Calibri"/>
            </a:endParaRPr>
          </a:p>
        </p:txBody>
      </p:sp>
      <p:sp>
        <p:nvSpPr>
          <p:cNvPr id="611" name="Google Shape;611;p45"/>
          <p:cNvSpPr/>
          <p:nvPr/>
        </p:nvSpPr>
        <p:spPr>
          <a:xfrm>
            <a:off x="4401077" y="1796050"/>
            <a:ext cx="22896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272525"/>
              </a:buClr>
              <a:buSzPts val="1400"/>
              <a:buFont typeface="Gelasio"/>
              <a:buNone/>
            </a:pPr>
            <a:r>
              <a:rPr lang="fr" sz="1400">
                <a:solidFill>
                  <a:srgbClr val="272525"/>
                </a:solidFill>
                <a:latin typeface="Gelasio"/>
                <a:ea typeface="Gelasio"/>
                <a:cs typeface="Gelasio"/>
                <a:sym typeface="Gelasio"/>
              </a:rPr>
              <a:t>Mise à l'échelle facile</a:t>
            </a:r>
            <a:endParaRPr sz="1400">
              <a:solidFill>
                <a:schemeClr val="dk1"/>
              </a:solidFill>
              <a:latin typeface="Calibri"/>
              <a:ea typeface="Calibri"/>
              <a:cs typeface="Calibri"/>
              <a:sym typeface="Calibri"/>
            </a:endParaRPr>
          </a:p>
        </p:txBody>
      </p:sp>
      <p:sp>
        <p:nvSpPr>
          <p:cNvPr id="612" name="Google Shape;612;p45"/>
          <p:cNvSpPr/>
          <p:nvPr/>
        </p:nvSpPr>
        <p:spPr>
          <a:xfrm>
            <a:off x="4401071" y="2151906"/>
            <a:ext cx="1815900" cy="13329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lang="fr" sz="1100">
                <a:solidFill>
                  <a:srgbClr val="272525"/>
                </a:solidFill>
                <a:latin typeface="Lato"/>
                <a:ea typeface="Lato"/>
                <a:cs typeface="Lato"/>
                <a:sym typeface="Lato"/>
              </a:rPr>
              <a:t>L'architecture en nuage est un modèle d'architecture qui utilise les services de cloud computing pour fournir des ressources informatiques à la demande.</a:t>
            </a:r>
            <a:endParaRPr sz="1100">
              <a:solidFill>
                <a:schemeClr val="dk1"/>
              </a:solidFill>
              <a:latin typeface="Calibri"/>
              <a:ea typeface="Calibri"/>
              <a:cs typeface="Calibri"/>
              <a:sym typeface="Calibri"/>
            </a:endParaRPr>
          </a:p>
        </p:txBody>
      </p:sp>
      <p:sp>
        <p:nvSpPr>
          <p:cNvPr id="613" name="Google Shape;613;p45"/>
          <p:cNvSpPr/>
          <p:nvPr/>
        </p:nvSpPr>
        <p:spPr>
          <a:xfrm>
            <a:off x="6355928" y="1748358"/>
            <a:ext cx="312300" cy="312300"/>
          </a:xfrm>
          <a:prstGeom prst="roundRect">
            <a:avLst>
              <a:gd fmla="val 20000" name="adj"/>
            </a:avLst>
          </a:prstGeom>
          <a:solidFill>
            <a:srgbClr val="E8E8E3"/>
          </a:solidFill>
          <a:ln cap="flat" cmpd="sng" w="13800">
            <a:solidFill>
              <a:srgbClr val="D1D1C7"/>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614" name="Google Shape;614;p45"/>
          <p:cNvSpPr/>
          <p:nvPr/>
        </p:nvSpPr>
        <p:spPr>
          <a:xfrm>
            <a:off x="6452593" y="1774403"/>
            <a:ext cx="119100" cy="2604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272525"/>
              </a:buClr>
              <a:buSzPts val="1600"/>
              <a:buFont typeface="Gelasio"/>
              <a:buNone/>
            </a:pPr>
            <a:r>
              <a:rPr lang="fr" sz="1600">
                <a:solidFill>
                  <a:srgbClr val="272525"/>
                </a:solidFill>
                <a:latin typeface="Gelasio"/>
                <a:ea typeface="Gelasio"/>
                <a:cs typeface="Gelasio"/>
                <a:sym typeface="Gelasio"/>
              </a:rPr>
              <a:t>2</a:t>
            </a:r>
            <a:endParaRPr sz="1600">
              <a:solidFill>
                <a:schemeClr val="dk1"/>
              </a:solidFill>
              <a:latin typeface="Calibri"/>
              <a:ea typeface="Calibri"/>
              <a:cs typeface="Calibri"/>
              <a:sym typeface="Calibri"/>
            </a:endParaRPr>
          </a:p>
        </p:txBody>
      </p:sp>
      <p:sp>
        <p:nvSpPr>
          <p:cNvPr id="615" name="Google Shape;615;p45"/>
          <p:cNvSpPr/>
          <p:nvPr/>
        </p:nvSpPr>
        <p:spPr>
          <a:xfrm>
            <a:off x="6807250" y="1796050"/>
            <a:ext cx="21576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272525"/>
              </a:buClr>
              <a:buSzPts val="1400"/>
              <a:buFont typeface="Gelasio"/>
              <a:buNone/>
            </a:pPr>
            <a:r>
              <a:rPr lang="fr" sz="1400">
                <a:solidFill>
                  <a:srgbClr val="272525"/>
                </a:solidFill>
                <a:latin typeface="Gelasio"/>
                <a:ea typeface="Gelasio"/>
                <a:cs typeface="Gelasio"/>
                <a:sym typeface="Gelasio"/>
              </a:rPr>
              <a:t>Disponibilité élevée</a:t>
            </a:r>
            <a:endParaRPr sz="1400">
              <a:solidFill>
                <a:schemeClr val="dk1"/>
              </a:solidFill>
              <a:latin typeface="Calibri"/>
              <a:ea typeface="Calibri"/>
              <a:cs typeface="Calibri"/>
              <a:sym typeface="Calibri"/>
            </a:endParaRPr>
          </a:p>
        </p:txBody>
      </p:sp>
      <p:sp>
        <p:nvSpPr>
          <p:cNvPr id="616" name="Google Shape;616;p45"/>
          <p:cNvSpPr/>
          <p:nvPr/>
        </p:nvSpPr>
        <p:spPr>
          <a:xfrm>
            <a:off x="6807249" y="2151906"/>
            <a:ext cx="1815900" cy="8886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lang="fr" sz="1100">
                <a:solidFill>
                  <a:srgbClr val="272525"/>
                </a:solidFill>
                <a:latin typeface="Lato"/>
                <a:ea typeface="Lato"/>
                <a:cs typeface="Lato"/>
                <a:sym typeface="Lato"/>
              </a:rPr>
              <a:t>Les applications, les données et les services sont hébergés sur des serveurs distants et accessibles via Internet.</a:t>
            </a:r>
            <a:endParaRPr sz="1100">
              <a:solidFill>
                <a:schemeClr val="dk1"/>
              </a:solidFill>
              <a:latin typeface="Calibri"/>
              <a:ea typeface="Calibri"/>
              <a:cs typeface="Calibri"/>
              <a:sym typeface="Calibri"/>
            </a:endParaRPr>
          </a:p>
        </p:txBody>
      </p:sp>
      <p:sp>
        <p:nvSpPr>
          <p:cNvPr id="617" name="Google Shape;617;p45"/>
          <p:cNvSpPr/>
          <p:nvPr/>
        </p:nvSpPr>
        <p:spPr>
          <a:xfrm>
            <a:off x="3949749" y="4036814"/>
            <a:ext cx="312300" cy="312300"/>
          </a:xfrm>
          <a:prstGeom prst="roundRect">
            <a:avLst>
              <a:gd fmla="val 20000" name="adj"/>
            </a:avLst>
          </a:prstGeom>
          <a:solidFill>
            <a:srgbClr val="E8E8E3"/>
          </a:solidFill>
          <a:ln cap="flat" cmpd="sng" w="13800">
            <a:solidFill>
              <a:srgbClr val="D1D1C7"/>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618" name="Google Shape;618;p45"/>
          <p:cNvSpPr/>
          <p:nvPr/>
        </p:nvSpPr>
        <p:spPr>
          <a:xfrm>
            <a:off x="4048795" y="4062859"/>
            <a:ext cx="114300" cy="2604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272525"/>
              </a:buClr>
              <a:buSzPts val="1600"/>
              <a:buFont typeface="Gelasio"/>
              <a:buNone/>
            </a:pPr>
            <a:r>
              <a:rPr lang="fr" sz="1600">
                <a:solidFill>
                  <a:srgbClr val="272525"/>
                </a:solidFill>
                <a:latin typeface="Gelasio"/>
                <a:ea typeface="Gelasio"/>
                <a:cs typeface="Gelasio"/>
                <a:sym typeface="Gelasio"/>
              </a:rPr>
              <a:t>3</a:t>
            </a:r>
            <a:endParaRPr sz="1600">
              <a:solidFill>
                <a:schemeClr val="dk1"/>
              </a:solidFill>
              <a:latin typeface="Calibri"/>
              <a:ea typeface="Calibri"/>
              <a:cs typeface="Calibri"/>
              <a:sym typeface="Calibri"/>
            </a:endParaRPr>
          </a:p>
        </p:txBody>
      </p:sp>
      <p:sp>
        <p:nvSpPr>
          <p:cNvPr id="619" name="Google Shape;619;p45"/>
          <p:cNvSpPr/>
          <p:nvPr/>
        </p:nvSpPr>
        <p:spPr>
          <a:xfrm>
            <a:off x="4401077" y="4084525"/>
            <a:ext cx="39339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272525"/>
              </a:buClr>
              <a:buSzPts val="1400"/>
              <a:buFont typeface="Gelasio"/>
              <a:buNone/>
            </a:pPr>
            <a:r>
              <a:rPr lang="fr" sz="1400">
                <a:solidFill>
                  <a:srgbClr val="272525"/>
                </a:solidFill>
                <a:latin typeface="Gelasio"/>
                <a:ea typeface="Gelasio"/>
                <a:cs typeface="Gelasio"/>
                <a:sym typeface="Gelasio"/>
              </a:rPr>
              <a:t>Réduction des coûts d'infrastructure</a:t>
            </a:r>
            <a:endParaRPr sz="1400">
              <a:solidFill>
                <a:schemeClr val="dk1"/>
              </a:solidFill>
              <a:latin typeface="Calibri"/>
              <a:ea typeface="Calibri"/>
              <a:cs typeface="Calibri"/>
              <a:sym typeface="Calibri"/>
            </a:endParaRPr>
          </a:p>
        </p:txBody>
      </p:sp>
      <p:sp>
        <p:nvSpPr>
          <p:cNvPr id="620" name="Google Shape;620;p45"/>
          <p:cNvSpPr/>
          <p:nvPr/>
        </p:nvSpPr>
        <p:spPr>
          <a:xfrm>
            <a:off x="4401071" y="4440361"/>
            <a:ext cx="4222200" cy="444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lang="fr" sz="1100">
                <a:solidFill>
                  <a:srgbClr val="272525"/>
                </a:solidFill>
                <a:latin typeface="Lato"/>
                <a:ea typeface="Lato"/>
                <a:cs typeface="Lato"/>
                <a:sym typeface="Lato"/>
              </a:rPr>
              <a:t>Ce modèle permet une mise à l'échelle facile, une disponibilité élevée et une réduction des coûts d'infrastructure.</a:t>
            </a:r>
            <a:endParaRPr sz="1100">
              <a:solidFill>
                <a:schemeClr val="dk1"/>
              </a:solidFill>
              <a:latin typeface="Calibri"/>
              <a:ea typeface="Calibri"/>
              <a:cs typeface="Calibri"/>
              <a:sym typeface="Calibri"/>
            </a:endParaRPr>
          </a:p>
        </p:txBody>
      </p:sp>
      <p:pic>
        <p:nvPicPr>
          <p:cNvPr descr="preencoded.png" id="621" name="Google Shape;621;p45"/>
          <p:cNvPicPr preferRelativeResize="0"/>
          <p:nvPr/>
        </p:nvPicPr>
        <p:blipFill rotWithShape="1">
          <a:blip r:embed="rId4">
            <a:alphaModFix/>
          </a:blip>
          <a:srcRect b="0" l="0" r="0" t="0"/>
          <a:stretch/>
        </p:blipFill>
        <p:spPr>
          <a:xfrm>
            <a:off x="0" y="0"/>
            <a:ext cx="3429000" cy="514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pic>
        <p:nvPicPr>
          <p:cNvPr descr="preencoded.png" id="627" name="Google Shape;627;p4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628" name="Google Shape;628;p46"/>
          <p:cNvSpPr/>
          <p:nvPr/>
        </p:nvSpPr>
        <p:spPr>
          <a:xfrm>
            <a:off x="0" y="0"/>
            <a:ext cx="9144000" cy="5143500"/>
          </a:xfrm>
          <a:prstGeom prst="rect">
            <a:avLst/>
          </a:prstGeom>
          <a:solidFill>
            <a:srgbClr val="FFFFFF">
              <a:alpha val="74900"/>
            </a:srgbClr>
          </a:solidFill>
          <a:ln cap="flat" cmpd="sng" w="9625">
            <a:solidFill>
              <a:srgbClr val="FFFFFF">
                <a:alpha val="63919"/>
              </a:srgbClr>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629" name="Google Shape;629;p46"/>
          <p:cNvSpPr/>
          <p:nvPr/>
        </p:nvSpPr>
        <p:spPr>
          <a:xfrm>
            <a:off x="2263223" y="312400"/>
            <a:ext cx="4284900" cy="303900"/>
          </a:xfrm>
          <a:prstGeom prst="rect">
            <a:avLst/>
          </a:prstGeom>
          <a:noFill/>
          <a:ln>
            <a:noFill/>
          </a:ln>
        </p:spPr>
        <p:txBody>
          <a:bodyPr anchorCtr="0" anchor="t" bIns="28575" lIns="57150" spcFirstLastPara="1" rIns="57150" wrap="square" tIns="28575">
            <a:noAutofit/>
          </a:bodyPr>
          <a:lstStyle/>
          <a:p>
            <a:pPr indent="0" lvl="0" marL="0" marR="0" rtl="0" algn="l">
              <a:lnSpc>
                <a:spcPct val="124983"/>
              </a:lnSpc>
              <a:spcBef>
                <a:spcPts val="0"/>
              </a:spcBef>
              <a:spcAft>
                <a:spcPts val="0"/>
              </a:spcAft>
              <a:buClr>
                <a:srgbClr val="312F2B"/>
              </a:buClr>
              <a:buSzPts val="1900"/>
              <a:buFont typeface="Gelasio"/>
              <a:buNone/>
            </a:pPr>
            <a:r>
              <a:rPr lang="fr" sz="1900">
                <a:solidFill>
                  <a:srgbClr val="312F2B"/>
                </a:solidFill>
                <a:latin typeface="Gelasio"/>
                <a:ea typeface="Gelasio"/>
                <a:cs typeface="Gelasio"/>
                <a:sym typeface="Gelasio"/>
              </a:rPr>
              <a:t>5. Architecture microservices</a:t>
            </a:r>
            <a:endParaRPr sz="1900">
              <a:solidFill>
                <a:schemeClr val="dk1"/>
              </a:solidFill>
              <a:latin typeface="Calibri"/>
              <a:ea typeface="Calibri"/>
              <a:cs typeface="Calibri"/>
              <a:sym typeface="Calibri"/>
            </a:endParaRPr>
          </a:p>
        </p:txBody>
      </p:sp>
      <p:pic>
        <p:nvPicPr>
          <p:cNvPr descr="preencoded.png" id="630" name="Google Shape;630;p46"/>
          <p:cNvPicPr preferRelativeResize="0"/>
          <p:nvPr/>
        </p:nvPicPr>
        <p:blipFill rotWithShape="1">
          <a:blip r:embed="rId4">
            <a:alphaModFix/>
          </a:blip>
          <a:srcRect b="0" l="0" r="0" t="0"/>
          <a:stretch/>
        </p:blipFill>
        <p:spPr>
          <a:xfrm>
            <a:off x="2586409" y="874589"/>
            <a:ext cx="1749773" cy="1166515"/>
          </a:xfrm>
          <a:prstGeom prst="rect">
            <a:avLst/>
          </a:prstGeom>
          <a:noFill/>
          <a:ln>
            <a:noFill/>
          </a:ln>
        </p:spPr>
      </p:pic>
      <p:pic>
        <p:nvPicPr>
          <p:cNvPr descr="preencoded.png" id="631" name="Google Shape;631;p46"/>
          <p:cNvPicPr preferRelativeResize="0"/>
          <p:nvPr/>
        </p:nvPicPr>
        <p:blipFill rotWithShape="1">
          <a:blip r:embed="rId5">
            <a:alphaModFix/>
          </a:blip>
          <a:srcRect b="0" l="0" r="0" t="0"/>
          <a:stretch/>
        </p:blipFill>
        <p:spPr>
          <a:xfrm>
            <a:off x="4412382" y="874589"/>
            <a:ext cx="2064246" cy="1166515"/>
          </a:xfrm>
          <a:prstGeom prst="rect">
            <a:avLst/>
          </a:prstGeom>
          <a:noFill/>
          <a:ln>
            <a:noFill/>
          </a:ln>
        </p:spPr>
      </p:pic>
      <p:sp>
        <p:nvSpPr>
          <p:cNvPr id="632" name="Google Shape;632;p46"/>
          <p:cNvSpPr/>
          <p:nvPr/>
        </p:nvSpPr>
        <p:spPr>
          <a:xfrm>
            <a:off x="2263229" y="3522762"/>
            <a:ext cx="4617600" cy="19500"/>
          </a:xfrm>
          <a:prstGeom prst="rect">
            <a:avLst/>
          </a:prstGeom>
          <a:solidFill>
            <a:srgbClr val="D1D1C7"/>
          </a:solidFill>
          <a:ln>
            <a:noFill/>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633" name="Google Shape;633;p46"/>
          <p:cNvSpPr/>
          <p:nvPr/>
        </p:nvSpPr>
        <p:spPr>
          <a:xfrm>
            <a:off x="3383570" y="3522724"/>
            <a:ext cx="19500" cy="340200"/>
          </a:xfrm>
          <a:prstGeom prst="rect">
            <a:avLst/>
          </a:prstGeom>
          <a:solidFill>
            <a:srgbClr val="D1D1C7"/>
          </a:solidFill>
          <a:ln>
            <a:noFill/>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634" name="Google Shape;634;p46"/>
          <p:cNvSpPr/>
          <p:nvPr/>
        </p:nvSpPr>
        <p:spPr>
          <a:xfrm>
            <a:off x="3283967" y="3413410"/>
            <a:ext cx="218700" cy="218700"/>
          </a:xfrm>
          <a:prstGeom prst="roundRect">
            <a:avLst>
              <a:gd fmla="val 20002" name="adj"/>
            </a:avLst>
          </a:prstGeom>
          <a:solidFill>
            <a:srgbClr val="E8E8E3"/>
          </a:solidFill>
          <a:ln cap="flat" cmpd="sng" w="9625">
            <a:solidFill>
              <a:srgbClr val="D1D1C7"/>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635" name="Google Shape;635;p46"/>
          <p:cNvSpPr/>
          <p:nvPr/>
        </p:nvSpPr>
        <p:spPr>
          <a:xfrm>
            <a:off x="3362325" y="3431568"/>
            <a:ext cx="61800" cy="182400"/>
          </a:xfrm>
          <a:prstGeom prst="rect">
            <a:avLst/>
          </a:prstGeom>
          <a:noFill/>
          <a:ln>
            <a:noFill/>
          </a:ln>
        </p:spPr>
        <p:txBody>
          <a:bodyPr anchorCtr="0" anchor="t" bIns="28575" lIns="57150" spcFirstLastPara="1" rIns="57150" wrap="square" tIns="28575">
            <a:noAutofit/>
          </a:bodyPr>
          <a:lstStyle/>
          <a:p>
            <a:pPr indent="0" lvl="0" marL="0" marR="0" rtl="0" algn="ctr">
              <a:lnSpc>
                <a:spcPct val="124986"/>
              </a:lnSpc>
              <a:spcBef>
                <a:spcPts val="0"/>
              </a:spcBef>
              <a:spcAft>
                <a:spcPts val="0"/>
              </a:spcAft>
              <a:buClr>
                <a:srgbClr val="272525"/>
              </a:buClr>
              <a:buSzPts val="1100"/>
              <a:buFont typeface="Gelasio"/>
              <a:buNone/>
            </a:pPr>
            <a:r>
              <a:rPr lang="fr" sz="1100">
                <a:solidFill>
                  <a:srgbClr val="272525"/>
                </a:solidFill>
                <a:latin typeface="Gelasio"/>
                <a:ea typeface="Gelasio"/>
                <a:cs typeface="Gelasio"/>
                <a:sym typeface="Gelasio"/>
              </a:rPr>
              <a:t>1</a:t>
            </a:r>
            <a:endParaRPr sz="1100">
              <a:solidFill>
                <a:schemeClr val="dk1"/>
              </a:solidFill>
              <a:latin typeface="Calibri"/>
              <a:ea typeface="Calibri"/>
              <a:cs typeface="Calibri"/>
              <a:sym typeface="Calibri"/>
            </a:endParaRPr>
          </a:p>
        </p:txBody>
      </p:sp>
      <p:sp>
        <p:nvSpPr>
          <p:cNvPr id="636" name="Google Shape;636;p46"/>
          <p:cNvSpPr/>
          <p:nvPr/>
        </p:nvSpPr>
        <p:spPr>
          <a:xfrm>
            <a:off x="2284125" y="3960175"/>
            <a:ext cx="2218200" cy="151800"/>
          </a:xfrm>
          <a:prstGeom prst="rect">
            <a:avLst/>
          </a:prstGeom>
          <a:noFill/>
          <a:ln>
            <a:noFill/>
          </a:ln>
        </p:spPr>
        <p:txBody>
          <a:bodyPr anchorCtr="0" anchor="t" bIns="28575" lIns="57150" spcFirstLastPara="1" rIns="57150" wrap="square" tIns="28575">
            <a:noAutofit/>
          </a:bodyPr>
          <a:lstStyle/>
          <a:p>
            <a:pPr indent="0" lvl="0" marL="0" marR="0" rtl="0" algn="ctr">
              <a:lnSpc>
                <a:spcPct val="125016"/>
              </a:lnSpc>
              <a:spcBef>
                <a:spcPts val="0"/>
              </a:spcBef>
              <a:spcAft>
                <a:spcPts val="0"/>
              </a:spcAft>
              <a:buClr>
                <a:srgbClr val="272525"/>
              </a:buClr>
              <a:buSzPts val="1000"/>
              <a:buFont typeface="Gelasio"/>
              <a:buNone/>
            </a:pPr>
            <a:r>
              <a:rPr lang="fr" sz="1000">
                <a:solidFill>
                  <a:srgbClr val="272525"/>
                </a:solidFill>
                <a:latin typeface="Gelasio"/>
                <a:ea typeface="Gelasio"/>
                <a:cs typeface="Gelasio"/>
                <a:sym typeface="Gelasio"/>
              </a:rPr>
              <a:t>Décomposition de l'application</a:t>
            </a:r>
            <a:endParaRPr sz="1000">
              <a:solidFill>
                <a:schemeClr val="dk1"/>
              </a:solidFill>
              <a:latin typeface="Calibri"/>
              <a:ea typeface="Calibri"/>
              <a:cs typeface="Calibri"/>
              <a:sym typeface="Calibri"/>
            </a:endParaRPr>
          </a:p>
        </p:txBody>
      </p:sp>
      <p:sp>
        <p:nvSpPr>
          <p:cNvPr id="637" name="Google Shape;637;p46"/>
          <p:cNvSpPr/>
          <p:nvPr/>
        </p:nvSpPr>
        <p:spPr>
          <a:xfrm>
            <a:off x="2360414" y="4209231"/>
            <a:ext cx="2065800" cy="621900"/>
          </a:xfrm>
          <a:prstGeom prst="rect">
            <a:avLst/>
          </a:prstGeom>
          <a:noFill/>
          <a:ln>
            <a:noFill/>
          </a:ln>
        </p:spPr>
        <p:txBody>
          <a:bodyPr anchorCtr="0" anchor="t" bIns="28575" lIns="57150" spcFirstLastPara="1" rIns="57150" wrap="square" tIns="28575">
            <a:noAutofit/>
          </a:bodyPr>
          <a:lstStyle/>
          <a:p>
            <a:pPr indent="0" lvl="0" marL="0" marR="0" rtl="0" algn="ctr">
              <a:lnSpc>
                <a:spcPct val="160000"/>
              </a:lnSpc>
              <a:spcBef>
                <a:spcPts val="0"/>
              </a:spcBef>
              <a:spcAft>
                <a:spcPts val="0"/>
              </a:spcAft>
              <a:buClr>
                <a:srgbClr val="272525"/>
              </a:buClr>
              <a:buSzPts val="800"/>
              <a:buFont typeface="Lato"/>
              <a:buNone/>
            </a:pPr>
            <a:r>
              <a:rPr lang="fr" sz="800">
                <a:solidFill>
                  <a:srgbClr val="272525"/>
                </a:solidFill>
                <a:latin typeface="Lato"/>
                <a:ea typeface="Lato"/>
                <a:cs typeface="Lato"/>
                <a:sym typeface="Lato"/>
              </a:rPr>
              <a:t>L'architecture microservices est un modèle dans lequel une application est décomposée en petits services indépendants qui fonctionnent ensemble pour fournir des fonctionnalités spécifiques.</a:t>
            </a:r>
            <a:endParaRPr sz="800">
              <a:solidFill>
                <a:schemeClr val="dk1"/>
              </a:solidFill>
              <a:latin typeface="Calibri"/>
              <a:ea typeface="Calibri"/>
              <a:cs typeface="Calibri"/>
              <a:sym typeface="Calibri"/>
            </a:endParaRPr>
          </a:p>
        </p:txBody>
      </p:sp>
      <p:sp>
        <p:nvSpPr>
          <p:cNvPr id="638" name="Google Shape;638;p46"/>
          <p:cNvSpPr/>
          <p:nvPr/>
        </p:nvSpPr>
        <p:spPr>
          <a:xfrm>
            <a:off x="4562214" y="3182578"/>
            <a:ext cx="19500" cy="340200"/>
          </a:xfrm>
          <a:prstGeom prst="rect">
            <a:avLst/>
          </a:prstGeom>
          <a:solidFill>
            <a:srgbClr val="D1D1C7"/>
          </a:solidFill>
          <a:ln>
            <a:noFill/>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639" name="Google Shape;639;p46"/>
          <p:cNvSpPr/>
          <p:nvPr/>
        </p:nvSpPr>
        <p:spPr>
          <a:xfrm>
            <a:off x="4462611" y="3413410"/>
            <a:ext cx="218700" cy="218700"/>
          </a:xfrm>
          <a:prstGeom prst="roundRect">
            <a:avLst>
              <a:gd fmla="val 20002" name="adj"/>
            </a:avLst>
          </a:prstGeom>
          <a:solidFill>
            <a:srgbClr val="E8E8E3"/>
          </a:solidFill>
          <a:ln cap="flat" cmpd="sng" w="9625">
            <a:solidFill>
              <a:srgbClr val="D1D1C7"/>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640" name="Google Shape;640;p46"/>
          <p:cNvSpPr/>
          <p:nvPr/>
        </p:nvSpPr>
        <p:spPr>
          <a:xfrm>
            <a:off x="4531444" y="3431568"/>
            <a:ext cx="81000" cy="182400"/>
          </a:xfrm>
          <a:prstGeom prst="rect">
            <a:avLst/>
          </a:prstGeom>
          <a:noFill/>
          <a:ln>
            <a:noFill/>
          </a:ln>
        </p:spPr>
        <p:txBody>
          <a:bodyPr anchorCtr="0" anchor="t" bIns="28575" lIns="57150" spcFirstLastPara="1" rIns="57150" wrap="square" tIns="28575">
            <a:noAutofit/>
          </a:bodyPr>
          <a:lstStyle/>
          <a:p>
            <a:pPr indent="0" lvl="0" marL="0" marR="0" rtl="0" algn="ctr">
              <a:lnSpc>
                <a:spcPct val="124986"/>
              </a:lnSpc>
              <a:spcBef>
                <a:spcPts val="0"/>
              </a:spcBef>
              <a:spcAft>
                <a:spcPts val="0"/>
              </a:spcAft>
              <a:buClr>
                <a:srgbClr val="272525"/>
              </a:buClr>
              <a:buSzPts val="1100"/>
              <a:buFont typeface="Gelasio"/>
              <a:buNone/>
            </a:pPr>
            <a:r>
              <a:rPr lang="fr" sz="1100">
                <a:solidFill>
                  <a:srgbClr val="272525"/>
                </a:solidFill>
                <a:latin typeface="Gelasio"/>
                <a:ea typeface="Gelasio"/>
                <a:cs typeface="Gelasio"/>
                <a:sym typeface="Gelasio"/>
              </a:rPr>
              <a:t>2</a:t>
            </a:r>
            <a:endParaRPr sz="1100">
              <a:solidFill>
                <a:schemeClr val="dk1"/>
              </a:solidFill>
              <a:latin typeface="Calibri"/>
              <a:ea typeface="Calibri"/>
              <a:cs typeface="Calibri"/>
              <a:sym typeface="Calibri"/>
            </a:endParaRPr>
          </a:p>
        </p:txBody>
      </p:sp>
      <p:sp>
        <p:nvSpPr>
          <p:cNvPr id="641" name="Google Shape;641;p46"/>
          <p:cNvSpPr/>
          <p:nvPr/>
        </p:nvSpPr>
        <p:spPr>
          <a:xfrm>
            <a:off x="3696995" y="2176425"/>
            <a:ext cx="1749900" cy="151800"/>
          </a:xfrm>
          <a:prstGeom prst="rect">
            <a:avLst/>
          </a:prstGeom>
          <a:noFill/>
          <a:ln>
            <a:noFill/>
          </a:ln>
        </p:spPr>
        <p:txBody>
          <a:bodyPr anchorCtr="0" anchor="t" bIns="28575" lIns="57150" spcFirstLastPara="1" rIns="57150" wrap="square" tIns="28575">
            <a:noAutofit/>
          </a:bodyPr>
          <a:lstStyle/>
          <a:p>
            <a:pPr indent="0" lvl="0" marL="0" marR="0" rtl="0" algn="ctr">
              <a:lnSpc>
                <a:spcPct val="125016"/>
              </a:lnSpc>
              <a:spcBef>
                <a:spcPts val="0"/>
              </a:spcBef>
              <a:spcAft>
                <a:spcPts val="0"/>
              </a:spcAft>
              <a:buClr>
                <a:srgbClr val="272525"/>
              </a:buClr>
              <a:buSzPts val="1000"/>
              <a:buFont typeface="Gelasio"/>
              <a:buNone/>
            </a:pPr>
            <a:r>
              <a:rPr lang="fr" sz="1000">
                <a:solidFill>
                  <a:srgbClr val="272525"/>
                </a:solidFill>
                <a:latin typeface="Gelasio"/>
                <a:ea typeface="Gelasio"/>
                <a:cs typeface="Gelasio"/>
                <a:sym typeface="Gelasio"/>
              </a:rPr>
              <a:t>Gestion autonome</a:t>
            </a:r>
            <a:endParaRPr sz="1000">
              <a:solidFill>
                <a:schemeClr val="dk1"/>
              </a:solidFill>
              <a:latin typeface="Calibri"/>
              <a:ea typeface="Calibri"/>
              <a:cs typeface="Calibri"/>
              <a:sym typeface="Calibri"/>
            </a:endParaRPr>
          </a:p>
        </p:txBody>
      </p:sp>
      <p:sp>
        <p:nvSpPr>
          <p:cNvPr id="642" name="Google Shape;642;p46"/>
          <p:cNvSpPr/>
          <p:nvPr/>
        </p:nvSpPr>
        <p:spPr>
          <a:xfrm>
            <a:off x="3539058" y="2463552"/>
            <a:ext cx="2065800" cy="621900"/>
          </a:xfrm>
          <a:prstGeom prst="rect">
            <a:avLst/>
          </a:prstGeom>
          <a:noFill/>
          <a:ln>
            <a:noFill/>
          </a:ln>
        </p:spPr>
        <p:txBody>
          <a:bodyPr anchorCtr="0" anchor="t" bIns="28575" lIns="57150" spcFirstLastPara="1" rIns="57150" wrap="square" tIns="28575">
            <a:noAutofit/>
          </a:bodyPr>
          <a:lstStyle/>
          <a:p>
            <a:pPr indent="0" lvl="0" marL="0" marR="0" rtl="0" algn="ctr">
              <a:lnSpc>
                <a:spcPct val="160000"/>
              </a:lnSpc>
              <a:spcBef>
                <a:spcPts val="0"/>
              </a:spcBef>
              <a:spcAft>
                <a:spcPts val="0"/>
              </a:spcAft>
              <a:buClr>
                <a:srgbClr val="272525"/>
              </a:buClr>
              <a:buSzPts val="800"/>
              <a:buFont typeface="Lato"/>
              <a:buNone/>
            </a:pPr>
            <a:r>
              <a:rPr lang="fr" sz="800">
                <a:solidFill>
                  <a:srgbClr val="272525"/>
                </a:solidFill>
                <a:latin typeface="Lato"/>
                <a:ea typeface="Lato"/>
                <a:cs typeface="Lato"/>
                <a:sym typeface="Lato"/>
              </a:rPr>
              <a:t>Chaque microservice est développé, déployé et géré de manière autonome, ce qui permet une évolutivité, une flexibilité et une maintenance simplifiées.</a:t>
            </a:r>
            <a:endParaRPr sz="800">
              <a:solidFill>
                <a:schemeClr val="dk1"/>
              </a:solidFill>
              <a:latin typeface="Calibri"/>
              <a:ea typeface="Calibri"/>
              <a:cs typeface="Calibri"/>
              <a:sym typeface="Calibri"/>
            </a:endParaRPr>
          </a:p>
        </p:txBody>
      </p:sp>
      <p:sp>
        <p:nvSpPr>
          <p:cNvPr id="643" name="Google Shape;643;p46"/>
          <p:cNvSpPr/>
          <p:nvPr/>
        </p:nvSpPr>
        <p:spPr>
          <a:xfrm>
            <a:off x="5740933" y="3522724"/>
            <a:ext cx="19500" cy="340200"/>
          </a:xfrm>
          <a:prstGeom prst="rect">
            <a:avLst/>
          </a:prstGeom>
          <a:solidFill>
            <a:srgbClr val="D1D1C7"/>
          </a:solidFill>
          <a:ln>
            <a:noFill/>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644" name="Google Shape;644;p46"/>
          <p:cNvSpPr/>
          <p:nvPr/>
        </p:nvSpPr>
        <p:spPr>
          <a:xfrm>
            <a:off x="5641330" y="3413410"/>
            <a:ext cx="218700" cy="218700"/>
          </a:xfrm>
          <a:prstGeom prst="roundRect">
            <a:avLst>
              <a:gd fmla="val 20002" name="adj"/>
            </a:avLst>
          </a:prstGeom>
          <a:solidFill>
            <a:srgbClr val="E8E8E3"/>
          </a:solidFill>
          <a:ln cap="flat" cmpd="sng" w="9625">
            <a:solidFill>
              <a:srgbClr val="D1D1C7"/>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645" name="Google Shape;645;p46"/>
          <p:cNvSpPr/>
          <p:nvPr/>
        </p:nvSpPr>
        <p:spPr>
          <a:xfrm>
            <a:off x="5710163" y="3431568"/>
            <a:ext cx="81000" cy="182400"/>
          </a:xfrm>
          <a:prstGeom prst="rect">
            <a:avLst/>
          </a:prstGeom>
          <a:noFill/>
          <a:ln>
            <a:noFill/>
          </a:ln>
        </p:spPr>
        <p:txBody>
          <a:bodyPr anchorCtr="0" anchor="t" bIns="28575" lIns="57150" spcFirstLastPara="1" rIns="57150" wrap="square" tIns="28575">
            <a:noAutofit/>
          </a:bodyPr>
          <a:lstStyle/>
          <a:p>
            <a:pPr indent="0" lvl="0" marL="0" marR="0" rtl="0" algn="ctr">
              <a:lnSpc>
                <a:spcPct val="124986"/>
              </a:lnSpc>
              <a:spcBef>
                <a:spcPts val="0"/>
              </a:spcBef>
              <a:spcAft>
                <a:spcPts val="0"/>
              </a:spcAft>
              <a:buClr>
                <a:srgbClr val="272525"/>
              </a:buClr>
              <a:buSzPts val="1100"/>
              <a:buFont typeface="Gelasio"/>
              <a:buNone/>
            </a:pPr>
            <a:r>
              <a:rPr lang="fr" sz="1100">
                <a:solidFill>
                  <a:srgbClr val="272525"/>
                </a:solidFill>
                <a:latin typeface="Gelasio"/>
                <a:ea typeface="Gelasio"/>
                <a:cs typeface="Gelasio"/>
                <a:sym typeface="Gelasio"/>
              </a:rPr>
              <a:t>3</a:t>
            </a:r>
            <a:endParaRPr sz="1100">
              <a:solidFill>
                <a:schemeClr val="dk1"/>
              </a:solidFill>
              <a:latin typeface="Calibri"/>
              <a:ea typeface="Calibri"/>
              <a:cs typeface="Calibri"/>
              <a:sym typeface="Calibri"/>
            </a:endParaRPr>
          </a:p>
        </p:txBody>
      </p:sp>
      <p:sp>
        <p:nvSpPr>
          <p:cNvPr id="646" name="Google Shape;646;p46"/>
          <p:cNvSpPr/>
          <p:nvPr/>
        </p:nvSpPr>
        <p:spPr>
          <a:xfrm>
            <a:off x="4980581" y="3960175"/>
            <a:ext cx="1540200" cy="151800"/>
          </a:xfrm>
          <a:prstGeom prst="rect">
            <a:avLst/>
          </a:prstGeom>
          <a:noFill/>
          <a:ln>
            <a:noFill/>
          </a:ln>
        </p:spPr>
        <p:txBody>
          <a:bodyPr anchorCtr="0" anchor="t" bIns="28575" lIns="57150" spcFirstLastPara="1" rIns="57150" wrap="square" tIns="28575">
            <a:noAutofit/>
          </a:bodyPr>
          <a:lstStyle/>
          <a:p>
            <a:pPr indent="0" lvl="0" marL="0" marR="0" rtl="0" algn="ctr">
              <a:lnSpc>
                <a:spcPct val="125016"/>
              </a:lnSpc>
              <a:spcBef>
                <a:spcPts val="0"/>
              </a:spcBef>
              <a:spcAft>
                <a:spcPts val="0"/>
              </a:spcAft>
              <a:buClr>
                <a:srgbClr val="272525"/>
              </a:buClr>
              <a:buSzPts val="1000"/>
              <a:buFont typeface="Gelasio"/>
              <a:buNone/>
            </a:pPr>
            <a:r>
              <a:rPr lang="fr" sz="1000">
                <a:solidFill>
                  <a:srgbClr val="272525"/>
                </a:solidFill>
                <a:latin typeface="Gelasio"/>
                <a:ea typeface="Gelasio"/>
                <a:cs typeface="Gelasio"/>
                <a:sym typeface="Gelasio"/>
              </a:rPr>
              <a:t>Intégration simple</a:t>
            </a:r>
            <a:endParaRPr sz="1000">
              <a:solidFill>
                <a:schemeClr val="dk1"/>
              </a:solidFill>
              <a:latin typeface="Calibri"/>
              <a:ea typeface="Calibri"/>
              <a:cs typeface="Calibri"/>
              <a:sym typeface="Calibri"/>
            </a:endParaRPr>
          </a:p>
        </p:txBody>
      </p:sp>
      <p:sp>
        <p:nvSpPr>
          <p:cNvPr id="647" name="Google Shape;647;p46"/>
          <p:cNvSpPr/>
          <p:nvPr/>
        </p:nvSpPr>
        <p:spPr>
          <a:xfrm>
            <a:off x="4717777" y="4209231"/>
            <a:ext cx="2065800" cy="466200"/>
          </a:xfrm>
          <a:prstGeom prst="rect">
            <a:avLst/>
          </a:prstGeom>
          <a:noFill/>
          <a:ln>
            <a:noFill/>
          </a:ln>
        </p:spPr>
        <p:txBody>
          <a:bodyPr anchorCtr="0" anchor="t" bIns="28575" lIns="57150" spcFirstLastPara="1" rIns="57150" wrap="square" tIns="28575">
            <a:noAutofit/>
          </a:bodyPr>
          <a:lstStyle/>
          <a:p>
            <a:pPr indent="0" lvl="0" marL="0" marR="0" rtl="0" algn="ctr">
              <a:lnSpc>
                <a:spcPct val="160000"/>
              </a:lnSpc>
              <a:spcBef>
                <a:spcPts val="0"/>
              </a:spcBef>
              <a:spcAft>
                <a:spcPts val="0"/>
              </a:spcAft>
              <a:buClr>
                <a:srgbClr val="272525"/>
              </a:buClr>
              <a:buSzPts val="800"/>
              <a:buFont typeface="Lato"/>
              <a:buNone/>
            </a:pPr>
            <a:r>
              <a:rPr lang="fr" sz="800">
                <a:solidFill>
                  <a:srgbClr val="272525"/>
                </a:solidFill>
                <a:latin typeface="Lato"/>
                <a:ea typeface="Lato"/>
                <a:cs typeface="Lato"/>
                <a:sym typeface="Lato"/>
              </a:rPr>
              <a:t>Les microservices fonctionnent ensemble pour répondre aux besoins spécifiques, favorisant une intégration simple au sein du SI.</a:t>
            </a:r>
            <a:endParaRPr sz="800">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pic>
        <p:nvPicPr>
          <p:cNvPr descr="preencoded.png" id="653" name="Google Shape;653;p4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654" name="Google Shape;654;p47"/>
          <p:cNvSpPr/>
          <p:nvPr/>
        </p:nvSpPr>
        <p:spPr>
          <a:xfrm>
            <a:off x="0" y="0"/>
            <a:ext cx="9144000" cy="5143500"/>
          </a:xfrm>
          <a:prstGeom prst="rect">
            <a:avLst/>
          </a:prstGeom>
          <a:solidFill>
            <a:srgbClr val="FFFFFF">
              <a:alpha val="74900"/>
            </a:srgbClr>
          </a:solidFill>
          <a:ln cap="flat" cmpd="sng" w="13800">
            <a:solidFill>
              <a:srgbClr val="FFFFFF">
                <a:alpha val="63919"/>
              </a:srgbClr>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655" name="Google Shape;655;p47"/>
          <p:cNvSpPr/>
          <p:nvPr/>
        </p:nvSpPr>
        <p:spPr>
          <a:xfrm>
            <a:off x="1273753" y="576850"/>
            <a:ext cx="67824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312F2B"/>
              </a:buClr>
              <a:buSzPts val="2700"/>
              <a:buFont typeface="Gelasio"/>
              <a:buNone/>
            </a:pPr>
            <a:r>
              <a:rPr lang="fr" sz="2700">
                <a:solidFill>
                  <a:srgbClr val="312F2B"/>
                </a:solidFill>
                <a:latin typeface="Gelasio"/>
                <a:ea typeface="Gelasio"/>
                <a:cs typeface="Gelasio"/>
                <a:sym typeface="Gelasio"/>
              </a:rPr>
              <a:t>6. Architecture de référence</a:t>
            </a:r>
            <a:endParaRPr sz="2700">
              <a:solidFill>
                <a:schemeClr val="dk1"/>
              </a:solidFill>
              <a:latin typeface="Calibri"/>
              <a:ea typeface="Calibri"/>
              <a:cs typeface="Calibri"/>
              <a:sym typeface="Calibri"/>
            </a:endParaRPr>
          </a:p>
        </p:txBody>
      </p:sp>
      <p:sp>
        <p:nvSpPr>
          <p:cNvPr id="656" name="Google Shape;656;p47"/>
          <p:cNvSpPr/>
          <p:nvPr/>
        </p:nvSpPr>
        <p:spPr>
          <a:xfrm>
            <a:off x="1273746" y="1288554"/>
            <a:ext cx="6596400" cy="3278100"/>
          </a:xfrm>
          <a:prstGeom prst="roundRect">
            <a:avLst>
              <a:gd fmla="val 1906" name="adj"/>
            </a:avLst>
          </a:prstGeom>
          <a:noFill/>
          <a:ln cap="flat" cmpd="sng" w="13800">
            <a:solidFill>
              <a:srgbClr val="000000">
                <a:alpha val="7840"/>
              </a:srgbClr>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657" name="Google Shape;657;p47"/>
          <p:cNvSpPr/>
          <p:nvPr/>
        </p:nvSpPr>
        <p:spPr>
          <a:xfrm>
            <a:off x="1282378" y="1297186"/>
            <a:ext cx="6579300" cy="1741500"/>
          </a:xfrm>
          <a:prstGeom prst="rect">
            <a:avLst/>
          </a:prstGeom>
          <a:solidFill>
            <a:srgbClr val="FFFFFF">
              <a:alpha val="3920"/>
            </a:srgbClr>
          </a:solidFill>
          <a:ln>
            <a:noFill/>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658" name="Google Shape;658;p47"/>
          <p:cNvSpPr/>
          <p:nvPr/>
        </p:nvSpPr>
        <p:spPr>
          <a:xfrm>
            <a:off x="1421219" y="1440800"/>
            <a:ext cx="2695500" cy="260400"/>
          </a:xfrm>
          <a:prstGeom prst="rect">
            <a:avLst/>
          </a:prstGeom>
          <a:noFill/>
          <a:ln>
            <a:noFill/>
          </a:ln>
        </p:spPr>
        <p:txBody>
          <a:bodyPr anchorCtr="0" anchor="t" bIns="28575" lIns="57150" spcFirstLastPara="1" rIns="57150" wrap="square" tIns="28575">
            <a:noAutofit/>
          </a:bodyPr>
          <a:lstStyle/>
          <a:p>
            <a:pPr indent="0" lvl="0" marL="0" marR="0" rtl="0" algn="l">
              <a:lnSpc>
                <a:spcPct val="125038"/>
              </a:lnSpc>
              <a:spcBef>
                <a:spcPts val="0"/>
              </a:spcBef>
              <a:spcAft>
                <a:spcPts val="0"/>
              </a:spcAft>
              <a:buClr>
                <a:srgbClr val="312F2B"/>
              </a:buClr>
              <a:buSzPts val="1600"/>
              <a:buFont typeface="Gelasio"/>
              <a:buNone/>
            </a:pPr>
            <a:r>
              <a:rPr lang="fr" sz="1600">
                <a:solidFill>
                  <a:srgbClr val="312F2B"/>
                </a:solidFill>
                <a:latin typeface="Gelasio"/>
                <a:ea typeface="Gelasio"/>
                <a:cs typeface="Gelasio"/>
                <a:sym typeface="Gelasio"/>
              </a:rPr>
              <a:t>Bonnes pratiques</a:t>
            </a:r>
            <a:endParaRPr sz="1600">
              <a:solidFill>
                <a:schemeClr val="dk1"/>
              </a:solidFill>
              <a:latin typeface="Calibri"/>
              <a:ea typeface="Calibri"/>
              <a:cs typeface="Calibri"/>
              <a:sym typeface="Calibri"/>
            </a:endParaRPr>
          </a:p>
        </p:txBody>
      </p:sp>
      <p:sp>
        <p:nvSpPr>
          <p:cNvPr id="659" name="Google Shape;659;p47"/>
          <p:cNvSpPr/>
          <p:nvPr/>
        </p:nvSpPr>
        <p:spPr>
          <a:xfrm>
            <a:off x="1421234" y="1839962"/>
            <a:ext cx="3009600" cy="8886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lang="fr" sz="1100">
                <a:solidFill>
                  <a:srgbClr val="272525"/>
                </a:solidFill>
                <a:latin typeface="Lato"/>
                <a:ea typeface="Lato"/>
                <a:cs typeface="Lato"/>
                <a:sym typeface="Lato"/>
              </a:rPr>
              <a:t>Une architecture de référence est un modèle d'architecture préconçu et documenté qui définit les bonnes pratiques, les normes et les recommandations pour la conception du SI.</a:t>
            </a:r>
            <a:endParaRPr sz="1100">
              <a:solidFill>
                <a:schemeClr val="dk1"/>
              </a:solidFill>
              <a:latin typeface="Calibri"/>
              <a:ea typeface="Calibri"/>
              <a:cs typeface="Calibri"/>
              <a:sym typeface="Calibri"/>
            </a:endParaRPr>
          </a:p>
        </p:txBody>
      </p:sp>
      <p:sp>
        <p:nvSpPr>
          <p:cNvPr id="660" name="Google Shape;660;p47"/>
          <p:cNvSpPr/>
          <p:nvPr/>
        </p:nvSpPr>
        <p:spPr>
          <a:xfrm>
            <a:off x="4713253" y="1440800"/>
            <a:ext cx="3342900" cy="260400"/>
          </a:xfrm>
          <a:prstGeom prst="rect">
            <a:avLst/>
          </a:prstGeom>
          <a:noFill/>
          <a:ln>
            <a:noFill/>
          </a:ln>
        </p:spPr>
        <p:txBody>
          <a:bodyPr anchorCtr="0" anchor="t" bIns="28575" lIns="57150" spcFirstLastPara="1" rIns="57150" wrap="square" tIns="28575">
            <a:noAutofit/>
          </a:bodyPr>
          <a:lstStyle/>
          <a:p>
            <a:pPr indent="0" lvl="0" marL="0" marR="0" rtl="0" algn="l">
              <a:lnSpc>
                <a:spcPct val="125038"/>
              </a:lnSpc>
              <a:spcBef>
                <a:spcPts val="0"/>
              </a:spcBef>
              <a:spcAft>
                <a:spcPts val="0"/>
              </a:spcAft>
              <a:buClr>
                <a:srgbClr val="312F2B"/>
              </a:buClr>
              <a:buSzPts val="1600"/>
              <a:buFont typeface="Gelasio"/>
              <a:buNone/>
            </a:pPr>
            <a:r>
              <a:rPr lang="fr" sz="1600">
                <a:solidFill>
                  <a:srgbClr val="312F2B"/>
                </a:solidFill>
                <a:latin typeface="Gelasio"/>
                <a:ea typeface="Gelasio"/>
                <a:cs typeface="Gelasio"/>
                <a:sym typeface="Gelasio"/>
              </a:rPr>
              <a:t>Structuration et organisation</a:t>
            </a:r>
            <a:endParaRPr sz="1600">
              <a:solidFill>
                <a:schemeClr val="dk1"/>
              </a:solidFill>
              <a:latin typeface="Calibri"/>
              <a:ea typeface="Calibri"/>
              <a:cs typeface="Calibri"/>
              <a:sym typeface="Calibri"/>
            </a:endParaRPr>
          </a:p>
        </p:txBody>
      </p:sp>
      <p:sp>
        <p:nvSpPr>
          <p:cNvPr id="661" name="Google Shape;661;p47"/>
          <p:cNvSpPr/>
          <p:nvPr/>
        </p:nvSpPr>
        <p:spPr>
          <a:xfrm>
            <a:off x="4713238" y="1839962"/>
            <a:ext cx="3009600" cy="11106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lang="fr" sz="1100">
                <a:solidFill>
                  <a:srgbClr val="272525"/>
                </a:solidFill>
                <a:latin typeface="Lato"/>
                <a:ea typeface="Lato"/>
                <a:cs typeface="Lato"/>
                <a:sym typeface="Lato"/>
              </a:rPr>
              <a:t>Elle fournit des directives sur la façon de structurer et d'organiser les composants du SI pour répondre aux besoins spécifiques d'une industrie, d'une entreprise ou d'un domaine d'activité.</a:t>
            </a:r>
            <a:endParaRPr sz="1100">
              <a:solidFill>
                <a:schemeClr val="dk1"/>
              </a:solidFill>
              <a:latin typeface="Calibri"/>
              <a:ea typeface="Calibri"/>
              <a:cs typeface="Calibri"/>
              <a:sym typeface="Calibri"/>
            </a:endParaRPr>
          </a:p>
        </p:txBody>
      </p:sp>
      <p:sp>
        <p:nvSpPr>
          <p:cNvPr id="662" name="Google Shape;662;p47"/>
          <p:cNvSpPr/>
          <p:nvPr/>
        </p:nvSpPr>
        <p:spPr>
          <a:xfrm>
            <a:off x="1282378" y="3038624"/>
            <a:ext cx="6579300" cy="1519200"/>
          </a:xfrm>
          <a:prstGeom prst="rect">
            <a:avLst/>
          </a:prstGeom>
          <a:solidFill>
            <a:srgbClr val="000000">
              <a:alpha val="3920"/>
            </a:srgbClr>
          </a:solidFill>
          <a:ln>
            <a:noFill/>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663" name="Google Shape;663;p47"/>
          <p:cNvSpPr/>
          <p:nvPr/>
        </p:nvSpPr>
        <p:spPr>
          <a:xfrm>
            <a:off x="1421221" y="3182250"/>
            <a:ext cx="3856500" cy="260400"/>
          </a:xfrm>
          <a:prstGeom prst="rect">
            <a:avLst/>
          </a:prstGeom>
          <a:noFill/>
          <a:ln>
            <a:noFill/>
          </a:ln>
        </p:spPr>
        <p:txBody>
          <a:bodyPr anchorCtr="0" anchor="t" bIns="28575" lIns="57150" spcFirstLastPara="1" rIns="57150" wrap="square" tIns="28575">
            <a:noAutofit/>
          </a:bodyPr>
          <a:lstStyle/>
          <a:p>
            <a:pPr indent="0" lvl="0" marL="0" marR="0" rtl="0" algn="l">
              <a:lnSpc>
                <a:spcPct val="125038"/>
              </a:lnSpc>
              <a:spcBef>
                <a:spcPts val="0"/>
              </a:spcBef>
              <a:spcAft>
                <a:spcPts val="0"/>
              </a:spcAft>
              <a:buClr>
                <a:srgbClr val="312F2B"/>
              </a:buClr>
              <a:buSzPts val="1600"/>
              <a:buFont typeface="Gelasio"/>
              <a:buNone/>
            </a:pPr>
            <a:r>
              <a:rPr lang="fr" sz="1600">
                <a:solidFill>
                  <a:srgbClr val="312F2B"/>
                </a:solidFill>
                <a:latin typeface="Gelasio"/>
                <a:ea typeface="Gelasio"/>
                <a:cs typeface="Gelasio"/>
                <a:sym typeface="Gelasio"/>
              </a:rPr>
              <a:t>Normes et recommandations</a:t>
            </a:r>
            <a:endParaRPr sz="1600">
              <a:solidFill>
                <a:schemeClr val="dk1"/>
              </a:solidFill>
              <a:latin typeface="Calibri"/>
              <a:ea typeface="Calibri"/>
              <a:cs typeface="Calibri"/>
              <a:sym typeface="Calibri"/>
            </a:endParaRPr>
          </a:p>
        </p:txBody>
      </p:sp>
      <p:sp>
        <p:nvSpPr>
          <p:cNvPr id="664" name="Google Shape;664;p47"/>
          <p:cNvSpPr/>
          <p:nvPr/>
        </p:nvSpPr>
        <p:spPr>
          <a:xfrm>
            <a:off x="1421234" y="3581400"/>
            <a:ext cx="3009600" cy="8886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lang="fr" sz="1100">
                <a:solidFill>
                  <a:srgbClr val="272525"/>
                </a:solidFill>
                <a:latin typeface="Lato"/>
                <a:ea typeface="Lato"/>
                <a:cs typeface="Lato"/>
                <a:sym typeface="Lato"/>
              </a:rPr>
              <a:t>Une architecture de référence est basée sur des normes et des recommandations reconnues par l'industrie pour assurer la qualité et la durabilité du SI.</a:t>
            </a:r>
            <a:endParaRPr sz="1100">
              <a:solidFill>
                <a:schemeClr val="dk1"/>
              </a:solidFill>
              <a:latin typeface="Calibri"/>
              <a:ea typeface="Calibri"/>
              <a:cs typeface="Calibri"/>
              <a:sym typeface="Calibri"/>
            </a:endParaRPr>
          </a:p>
        </p:txBody>
      </p:sp>
      <p:sp>
        <p:nvSpPr>
          <p:cNvPr id="665" name="Google Shape;665;p47"/>
          <p:cNvSpPr/>
          <p:nvPr/>
        </p:nvSpPr>
        <p:spPr>
          <a:xfrm>
            <a:off x="4713256" y="3182250"/>
            <a:ext cx="3766200" cy="260400"/>
          </a:xfrm>
          <a:prstGeom prst="rect">
            <a:avLst/>
          </a:prstGeom>
          <a:noFill/>
          <a:ln>
            <a:noFill/>
          </a:ln>
        </p:spPr>
        <p:txBody>
          <a:bodyPr anchorCtr="0" anchor="t" bIns="28575" lIns="57150" spcFirstLastPara="1" rIns="57150" wrap="square" tIns="28575">
            <a:noAutofit/>
          </a:bodyPr>
          <a:lstStyle/>
          <a:p>
            <a:pPr indent="0" lvl="0" marL="0" marR="0" rtl="0" algn="l">
              <a:lnSpc>
                <a:spcPct val="125038"/>
              </a:lnSpc>
              <a:spcBef>
                <a:spcPts val="0"/>
              </a:spcBef>
              <a:spcAft>
                <a:spcPts val="0"/>
              </a:spcAft>
              <a:buClr>
                <a:srgbClr val="312F2B"/>
              </a:buClr>
              <a:buSzPts val="1600"/>
              <a:buFont typeface="Gelasio"/>
              <a:buNone/>
            </a:pPr>
            <a:r>
              <a:rPr lang="fr" sz="1600">
                <a:solidFill>
                  <a:srgbClr val="312F2B"/>
                </a:solidFill>
                <a:latin typeface="Gelasio"/>
                <a:ea typeface="Gelasio"/>
                <a:cs typeface="Gelasio"/>
                <a:sym typeface="Gelasio"/>
              </a:rPr>
              <a:t>Optimisation de l'efficacité</a:t>
            </a:r>
            <a:endParaRPr sz="1600">
              <a:solidFill>
                <a:schemeClr val="dk1"/>
              </a:solidFill>
              <a:latin typeface="Calibri"/>
              <a:ea typeface="Calibri"/>
              <a:cs typeface="Calibri"/>
              <a:sym typeface="Calibri"/>
            </a:endParaRPr>
          </a:p>
        </p:txBody>
      </p:sp>
      <p:sp>
        <p:nvSpPr>
          <p:cNvPr id="666" name="Google Shape;666;p47"/>
          <p:cNvSpPr/>
          <p:nvPr/>
        </p:nvSpPr>
        <p:spPr>
          <a:xfrm>
            <a:off x="4713238" y="3581400"/>
            <a:ext cx="3009600" cy="666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lang="fr" sz="1100">
                <a:solidFill>
                  <a:srgbClr val="272525"/>
                </a:solidFill>
                <a:latin typeface="Lato"/>
                <a:ea typeface="Lato"/>
                <a:cs typeface="Lato"/>
                <a:sym typeface="Lato"/>
              </a:rPr>
              <a:t>Elle vise à optimiser l'alignement entre les objectifs stratégiques de l'entreprise et les capacités du SI.</a:t>
            </a:r>
            <a:endParaRPr sz="1100">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pic>
        <p:nvPicPr>
          <p:cNvPr descr="preencoded.png" id="672" name="Google Shape;672;p4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673" name="Google Shape;673;p48"/>
          <p:cNvSpPr/>
          <p:nvPr/>
        </p:nvSpPr>
        <p:spPr>
          <a:xfrm>
            <a:off x="0" y="0"/>
            <a:ext cx="9144000" cy="5143500"/>
          </a:xfrm>
          <a:prstGeom prst="rect">
            <a:avLst/>
          </a:prstGeom>
          <a:solidFill>
            <a:srgbClr val="FFFFFF">
              <a:alpha val="74900"/>
            </a:srgbClr>
          </a:solidFill>
          <a:ln cap="flat" cmpd="sng" w="13675">
            <a:solidFill>
              <a:srgbClr val="FFFFFF">
                <a:alpha val="63919"/>
              </a:srgbClr>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674" name="Google Shape;674;p48"/>
          <p:cNvSpPr/>
          <p:nvPr/>
        </p:nvSpPr>
        <p:spPr>
          <a:xfrm>
            <a:off x="1312962" y="377354"/>
            <a:ext cx="6518100" cy="1286400"/>
          </a:xfrm>
          <a:prstGeom prst="rect">
            <a:avLst/>
          </a:prstGeom>
          <a:noFill/>
          <a:ln>
            <a:noFill/>
          </a:ln>
        </p:spPr>
        <p:txBody>
          <a:bodyPr anchorCtr="0" anchor="t" bIns="28575" lIns="57150" spcFirstLastPara="1" rIns="57150" wrap="square" tIns="28575">
            <a:noAutofit/>
          </a:bodyPr>
          <a:lstStyle/>
          <a:p>
            <a:pPr indent="0" lvl="0" marL="0" marR="0" rtl="0" algn="l">
              <a:lnSpc>
                <a:spcPct val="124988"/>
              </a:lnSpc>
              <a:spcBef>
                <a:spcPts val="0"/>
              </a:spcBef>
              <a:spcAft>
                <a:spcPts val="0"/>
              </a:spcAft>
              <a:buClr>
                <a:srgbClr val="312F2B"/>
              </a:buClr>
              <a:buSzPts val="2700"/>
              <a:buFont typeface="Gelasio"/>
              <a:buNone/>
            </a:pPr>
            <a:r>
              <a:rPr lang="fr" sz="2700">
                <a:solidFill>
                  <a:srgbClr val="312F2B"/>
                </a:solidFill>
                <a:latin typeface="Gelasio"/>
                <a:ea typeface="Gelasio"/>
                <a:cs typeface="Gelasio"/>
                <a:sym typeface="Gelasio"/>
              </a:rPr>
              <a:t>7. Comment choisir le modèle d'architecture approprié pour votre entreprise industrielle ?</a:t>
            </a:r>
            <a:endParaRPr sz="2700">
              <a:solidFill>
                <a:schemeClr val="dk1"/>
              </a:solidFill>
              <a:latin typeface="Calibri"/>
              <a:ea typeface="Calibri"/>
              <a:cs typeface="Calibri"/>
              <a:sym typeface="Calibri"/>
            </a:endParaRPr>
          </a:p>
        </p:txBody>
      </p:sp>
      <p:sp>
        <p:nvSpPr>
          <p:cNvPr id="675" name="Google Shape;675;p48"/>
          <p:cNvSpPr/>
          <p:nvPr/>
        </p:nvSpPr>
        <p:spPr>
          <a:xfrm>
            <a:off x="1312962" y="1938114"/>
            <a:ext cx="2081400" cy="3006900"/>
          </a:xfrm>
          <a:prstGeom prst="roundRect">
            <a:avLst>
              <a:gd fmla="val 2967" name="adj"/>
            </a:avLst>
          </a:prstGeom>
          <a:solidFill>
            <a:srgbClr val="E8E8E3"/>
          </a:solidFill>
          <a:ln cap="flat" cmpd="sng" w="13675">
            <a:solidFill>
              <a:srgbClr val="D1D1C7"/>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676" name="Google Shape;676;p48"/>
          <p:cNvSpPr/>
          <p:nvPr/>
        </p:nvSpPr>
        <p:spPr>
          <a:xfrm>
            <a:off x="1458739" y="2083891"/>
            <a:ext cx="1789800" cy="428700"/>
          </a:xfrm>
          <a:prstGeom prst="rect">
            <a:avLst/>
          </a:prstGeom>
          <a:noFill/>
          <a:ln>
            <a:noFill/>
          </a:ln>
        </p:spPr>
        <p:txBody>
          <a:bodyPr anchorCtr="0" anchor="t" bIns="28575" lIns="57150" spcFirstLastPara="1" rIns="57150" wrap="square" tIns="28575">
            <a:noAutofit/>
          </a:bodyPr>
          <a:lstStyle/>
          <a:p>
            <a:pPr indent="0" lvl="0" marL="0" marR="0" rtl="0" algn="l">
              <a:lnSpc>
                <a:spcPct val="124988"/>
              </a:lnSpc>
              <a:spcBef>
                <a:spcPts val="0"/>
              </a:spcBef>
              <a:spcAft>
                <a:spcPts val="0"/>
              </a:spcAft>
              <a:buClr>
                <a:srgbClr val="272525"/>
              </a:buClr>
              <a:buSzPts val="1400"/>
              <a:buFont typeface="Gelasio"/>
              <a:buNone/>
            </a:pPr>
            <a:r>
              <a:rPr lang="fr" sz="1400">
                <a:solidFill>
                  <a:srgbClr val="272525"/>
                </a:solidFill>
                <a:latin typeface="Gelasio"/>
                <a:ea typeface="Gelasio"/>
                <a:cs typeface="Gelasio"/>
                <a:sym typeface="Gelasio"/>
              </a:rPr>
              <a:t>Évaluer les besoins de votre entreprise.</a:t>
            </a:r>
            <a:endParaRPr sz="1400">
              <a:solidFill>
                <a:schemeClr val="dk1"/>
              </a:solidFill>
              <a:latin typeface="Calibri"/>
              <a:ea typeface="Calibri"/>
              <a:cs typeface="Calibri"/>
              <a:sym typeface="Calibri"/>
            </a:endParaRPr>
          </a:p>
        </p:txBody>
      </p:sp>
      <p:sp>
        <p:nvSpPr>
          <p:cNvPr id="677" name="Google Shape;677;p48"/>
          <p:cNvSpPr/>
          <p:nvPr/>
        </p:nvSpPr>
        <p:spPr>
          <a:xfrm>
            <a:off x="1458739" y="2649885"/>
            <a:ext cx="1789800" cy="1097700"/>
          </a:xfrm>
          <a:prstGeom prst="rect">
            <a:avLst/>
          </a:prstGeom>
          <a:noFill/>
          <a:ln>
            <a:noFill/>
          </a:ln>
        </p:spPr>
        <p:txBody>
          <a:bodyPr anchorCtr="0" anchor="t" bIns="28575" lIns="57150" spcFirstLastPara="1" rIns="57150" wrap="square" tIns="28575">
            <a:noAutofit/>
          </a:bodyPr>
          <a:lstStyle/>
          <a:p>
            <a:pPr indent="0" lvl="0" marL="0" marR="0" rtl="0" algn="l">
              <a:lnSpc>
                <a:spcPct val="159976"/>
              </a:lnSpc>
              <a:spcBef>
                <a:spcPts val="0"/>
              </a:spcBef>
              <a:spcAft>
                <a:spcPts val="0"/>
              </a:spcAft>
              <a:buClr>
                <a:srgbClr val="272525"/>
              </a:buClr>
              <a:buSzPts val="1100"/>
              <a:buFont typeface="Lato"/>
              <a:buNone/>
            </a:pPr>
            <a:r>
              <a:rPr lang="fr" sz="1100">
                <a:solidFill>
                  <a:srgbClr val="272525"/>
                </a:solidFill>
                <a:latin typeface="Lato"/>
                <a:ea typeface="Lato"/>
                <a:cs typeface="Lato"/>
                <a:sym typeface="Lato"/>
              </a:rPr>
              <a:t>Le choix du modèle d'architecture dépend des besoins, des objectifs et des contraintes spécifiques de l'entreprise industrielle.</a:t>
            </a:r>
            <a:endParaRPr sz="1100">
              <a:solidFill>
                <a:schemeClr val="dk1"/>
              </a:solidFill>
              <a:latin typeface="Calibri"/>
              <a:ea typeface="Calibri"/>
              <a:cs typeface="Calibri"/>
              <a:sym typeface="Calibri"/>
            </a:endParaRPr>
          </a:p>
        </p:txBody>
      </p:sp>
      <p:sp>
        <p:nvSpPr>
          <p:cNvPr id="678" name="Google Shape;678;p48"/>
          <p:cNvSpPr/>
          <p:nvPr/>
        </p:nvSpPr>
        <p:spPr>
          <a:xfrm>
            <a:off x="3531394" y="1938114"/>
            <a:ext cx="2081400" cy="3006900"/>
          </a:xfrm>
          <a:prstGeom prst="roundRect">
            <a:avLst>
              <a:gd fmla="val 2967" name="adj"/>
            </a:avLst>
          </a:prstGeom>
          <a:solidFill>
            <a:srgbClr val="E8E8E3"/>
          </a:solidFill>
          <a:ln cap="flat" cmpd="sng" w="13675">
            <a:solidFill>
              <a:srgbClr val="D1D1C7"/>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679" name="Google Shape;679;p48"/>
          <p:cNvSpPr/>
          <p:nvPr/>
        </p:nvSpPr>
        <p:spPr>
          <a:xfrm>
            <a:off x="3531400" y="2083900"/>
            <a:ext cx="2227200" cy="643200"/>
          </a:xfrm>
          <a:prstGeom prst="rect">
            <a:avLst/>
          </a:prstGeom>
          <a:noFill/>
          <a:ln>
            <a:noFill/>
          </a:ln>
        </p:spPr>
        <p:txBody>
          <a:bodyPr anchorCtr="0" anchor="t" bIns="28575" lIns="57150" spcFirstLastPara="1" rIns="57150" wrap="square" tIns="28575">
            <a:noAutofit/>
          </a:bodyPr>
          <a:lstStyle/>
          <a:p>
            <a:pPr indent="0" lvl="0" marL="0" marR="0" rtl="0" algn="l">
              <a:lnSpc>
                <a:spcPct val="124988"/>
              </a:lnSpc>
              <a:spcBef>
                <a:spcPts val="0"/>
              </a:spcBef>
              <a:spcAft>
                <a:spcPts val="0"/>
              </a:spcAft>
              <a:buClr>
                <a:srgbClr val="272525"/>
              </a:buClr>
              <a:buSzPts val="1400"/>
              <a:buFont typeface="Gelasio"/>
              <a:buNone/>
            </a:pPr>
            <a:r>
              <a:rPr lang="fr" sz="1400">
                <a:solidFill>
                  <a:srgbClr val="272525"/>
                </a:solidFill>
                <a:latin typeface="Gelasio"/>
                <a:ea typeface="Gelasio"/>
                <a:cs typeface="Gelasio"/>
                <a:sym typeface="Gelasio"/>
              </a:rPr>
              <a:t>Examiner les avantages et les inconvénients de chaque modèle.</a:t>
            </a:r>
            <a:endParaRPr sz="1400">
              <a:solidFill>
                <a:schemeClr val="dk1"/>
              </a:solidFill>
              <a:latin typeface="Calibri"/>
              <a:ea typeface="Calibri"/>
              <a:cs typeface="Calibri"/>
              <a:sym typeface="Calibri"/>
            </a:endParaRPr>
          </a:p>
        </p:txBody>
      </p:sp>
      <p:sp>
        <p:nvSpPr>
          <p:cNvPr id="680" name="Google Shape;680;p48"/>
          <p:cNvSpPr/>
          <p:nvPr/>
        </p:nvSpPr>
        <p:spPr>
          <a:xfrm>
            <a:off x="3677171" y="2864272"/>
            <a:ext cx="1789800" cy="1756200"/>
          </a:xfrm>
          <a:prstGeom prst="rect">
            <a:avLst/>
          </a:prstGeom>
          <a:noFill/>
          <a:ln>
            <a:noFill/>
          </a:ln>
        </p:spPr>
        <p:txBody>
          <a:bodyPr anchorCtr="0" anchor="t" bIns="28575" lIns="57150" spcFirstLastPara="1" rIns="57150" wrap="square" tIns="28575">
            <a:noAutofit/>
          </a:bodyPr>
          <a:lstStyle/>
          <a:p>
            <a:pPr indent="0" lvl="0" marL="0" marR="0" rtl="0" algn="l">
              <a:lnSpc>
                <a:spcPct val="159976"/>
              </a:lnSpc>
              <a:spcBef>
                <a:spcPts val="0"/>
              </a:spcBef>
              <a:spcAft>
                <a:spcPts val="0"/>
              </a:spcAft>
              <a:buClr>
                <a:srgbClr val="272525"/>
              </a:buClr>
              <a:buSzPts val="1100"/>
              <a:buFont typeface="Lato"/>
              <a:buNone/>
            </a:pPr>
            <a:r>
              <a:rPr lang="fr" sz="1100">
                <a:solidFill>
                  <a:srgbClr val="272525"/>
                </a:solidFill>
                <a:latin typeface="Lato"/>
                <a:ea typeface="Lato"/>
                <a:cs typeface="Lato"/>
                <a:sym typeface="Lato"/>
              </a:rPr>
              <a:t>Chacun des modèles d'architecture des SI présentés offre des avantages et des inconvénients différents, qui doivent être évalués en fonction de votre entreprise et de vos objectifs d'affaires.</a:t>
            </a:r>
            <a:endParaRPr sz="1100">
              <a:solidFill>
                <a:schemeClr val="dk1"/>
              </a:solidFill>
              <a:latin typeface="Calibri"/>
              <a:ea typeface="Calibri"/>
              <a:cs typeface="Calibri"/>
              <a:sym typeface="Calibri"/>
            </a:endParaRPr>
          </a:p>
        </p:txBody>
      </p:sp>
      <p:sp>
        <p:nvSpPr>
          <p:cNvPr id="681" name="Google Shape;681;p48"/>
          <p:cNvSpPr/>
          <p:nvPr/>
        </p:nvSpPr>
        <p:spPr>
          <a:xfrm>
            <a:off x="5749826" y="1938114"/>
            <a:ext cx="2081400" cy="3006900"/>
          </a:xfrm>
          <a:prstGeom prst="roundRect">
            <a:avLst>
              <a:gd fmla="val 2967" name="adj"/>
            </a:avLst>
          </a:prstGeom>
          <a:solidFill>
            <a:srgbClr val="E8E8E3"/>
          </a:solidFill>
          <a:ln cap="flat" cmpd="sng" w="13675">
            <a:solidFill>
              <a:srgbClr val="D1D1C7"/>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682" name="Google Shape;682;p48"/>
          <p:cNvSpPr/>
          <p:nvPr/>
        </p:nvSpPr>
        <p:spPr>
          <a:xfrm>
            <a:off x="5895600" y="2083900"/>
            <a:ext cx="2081400" cy="428700"/>
          </a:xfrm>
          <a:prstGeom prst="rect">
            <a:avLst/>
          </a:prstGeom>
          <a:noFill/>
          <a:ln>
            <a:noFill/>
          </a:ln>
        </p:spPr>
        <p:txBody>
          <a:bodyPr anchorCtr="0" anchor="t" bIns="28575" lIns="57150" spcFirstLastPara="1" rIns="57150" wrap="square" tIns="28575">
            <a:noAutofit/>
          </a:bodyPr>
          <a:lstStyle/>
          <a:p>
            <a:pPr indent="0" lvl="0" marL="0" marR="0" rtl="0" algn="l">
              <a:lnSpc>
                <a:spcPct val="124988"/>
              </a:lnSpc>
              <a:spcBef>
                <a:spcPts val="0"/>
              </a:spcBef>
              <a:spcAft>
                <a:spcPts val="0"/>
              </a:spcAft>
              <a:buClr>
                <a:srgbClr val="272525"/>
              </a:buClr>
              <a:buSzPts val="1400"/>
              <a:buFont typeface="Gelasio"/>
              <a:buNone/>
            </a:pPr>
            <a:r>
              <a:rPr lang="fr" sz="1400">
                <a:solidFill>
                  <a:srgbClr val="272525"/>
                </a:solidFill>
                <a:latin typeface="Gelasio"/>
                <a:ea typeface="Gelasio"/>
                <a:cs typeface="Gelasio"/>
                <a:sym typeface="Gelasio"/>
              </a:rPr>
              <a:t>Consulter des experts en architecture des SI.</a:t>
            </a:r>
            <a:endParaRPr sz="1400">
              <a:solidFill>
                <a:schemeClr val="dk1"/>
              </a:solidFill>
              <a:latin typeface="Calibri"/>
              <a:ea typeface="Calibri"/>
              <a:cs typeface="Calibri"/>
              <a:sym typeface="Calibri"/>
            </a:endParaRPr>
          </a:p>
        </p:txBody>
      </p:sp>
      <p:sp>
        <p:nvSpPr>
          <p:cNvPr id="683" name="Google Shape;683;p48"/>
          <p:cNvSpPr/>
          <p:nvPr/>
        </p:nvSpPr>
        <p:spPr>
          <a:xfrm>
            <a:off x="5895603" y="2649885"/>
            <a:ext cx="1789800" cy="1756200"/>
          </a:xfrm>
          <a:prstGeom prst="rect">
            <a:avLst/>
          </a:prstGeom>
          <a:noFill/>
          <a:ln>
            <a:noFill/>
          </a:ln>
        </p:spPr>
        <p:txBody>
          <a:bodyPr anchorCtr="0" anchor="t" bIns="28575" lIns="57150" spcFirstLastPara="1" rIns="57150" wrap="square" tIns="28575">
            <a:noAutofit/>
          </a:bodyPr>
          <a:lstStyle/>
          <a:p>
            <a:pPr indent="0" lvl="0" marL="0" marR="0" rtl="0" algn="l">
              <a:lnSpc>
                <a:spcPct val="159976"/>
              </a:lnSpc>
              <a:spcBef>
                <a:spcPts val="0"/>
              </a:spcBef>
              <a:spcAft>
                <a:spcPts val="0"/>
              </a:spcAft>
              <a:buClr>
                <a:srgbClr val="272525"/>
              </a:buClr>
              <a:buSzPts val="1100"/>
              <a:buFont typeface="Lato"/>
              <a:buNone/>
            </a:pPr>
            <a:r>
              <a:rPr lang="fr" sz="1100">
                <a:solidFill>
                  <a:srgbClr val="272525"/>
                </a:solidFill>
                <a:latin typeface="Lato"/>
                <a:ea typeface="Lato"/>
                <a:cs typeface="Lato"/>
                <a:sym typeface="Lato"/>
              </a:rPr>
              <a:t>Les experts en architecture des SI peuvent vous aider à évaluer les différents modèles d'architecture des SI, à identifier celui qui convient le mieux à votre entreprise et à élaborer un plan de transition efficace.</a:t>
            </a:r>
            <a:endParaRPr sz="1100">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pic>
        <p:nvPicPr>
          <p:cNvPr descr="preencoded.png" id="689" name="Google Shape;689;p4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690" name="Google Shape;690;p49"/>
          <p:cNvSpPr/>
          <p:nvPr/>
        </p:nvSpPr>
        <p:spPr>
          <a:xfrm>
            <a:off x="0" y="0"/>
            <a:ext cx="9144000" cy="5143500"/>
          </a:xfrm>
          <a:prstGeom prst="rect">
            <a:avLst/>
          </a:prstGeom>
          <a:solidFill>
            <a:srgbClr val="FFFFFF">
              <a:alpha val="74900"/>
            </a:srgbClr>
          </a:solidFill>
          <a:ln cap="flat" cmpd="sng" w="13800">
            <a:solidFill>
              <a:srgbClr val="FFFFFF">
                <a:alpha val="63919"/>
              </a:srgbClr>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691" name="Google Shape;691;p49"/>
          <p:cNvSpPr/>
          <p:nvPr/>
        </p:nvSpPr>
        <p:spPr>
          <a:xfrm>
            <a:off x="3949749" y="1584201"/>
            <a:ext cx="27774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312F2B"/>
              </a:buClr>
              <a:buSzPts val="2700"/>
              <a:buFont typeface="Gelasio"/>
              <a:buNone/>
            </a:pPr>
            <a:r>
              <a:rPr lang="fr" sz="2700">
                <a:solidFill>
                  <a:srgbClr val="312F2B"/>
                </a:solidFill>
                <a:latin typeface="Gelasio"/>
                <a:ea typeface="Gelasio"/>
                <a:cs typeface="Gelasio"/>
                <a:sym typeface="Gelasio"/>
              </a:rPr>
              <a:t>Conclusion</a:t>
            </a:r>
            <a:endParaRPr sz="2700">
              <a:solidFill>
                <a:schemeClr val="dk1"/>
              </a:solidFill>
              <a:latin typeface="Calibri"/>
              <a:ea typeface="Calibri"/>
              <a:cs typeface="Calibri"/>
              <a:sym typeface="Calibri"/>
            </a:endParaRPr>
          </a:p>
        </p:txBody>
      </p:sp>
      <p:sp>
        <p:nvSpPr>
          <p:cNvPr id="692" name="Google Shape;692;p49"/>
          <p:cNvSpPr/>
          <p:nvPr/>
        </p:nvSpPr>
        <p:spPr>
          <a:xfrm>
            <a:off x="3949749" y="2226469"/>
            <a:ext cx="4673400" cy="13329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lang="fr" sz="1100">
                <a:solidFill>
                  <a:srgbClr val="272525"/>
                </a:solidFill>
                <a:latin typeface="Lato"/>
                <a:ea typeface="Lato"/>
                <a:cs typeface="Lato"/>
                <a:sym typeface="Lato"/>
              </a:rPr>
              <a:t>Les modèles d'architecture des SI présentés dans ce guide offrent des approches différentes pour concevoir et organiser les systèmes d'informations. En choisissant le modèle d'architecture approprié pour votre entreprise industrielle, vous pouvez optimiser l'alignement entre les objectifs stratégiques de l'entreprise et les capacités du SI, favoriser l'intégration des systèmes, la réutilisabilité des composants et la flexibilité opérationnelle.</a:t>
            </a:r>
            <a:endParaRPr sz="1100">
              <a:solidFill>
                <a:schemeClr val="dk1"/>
              </a:solidFill>
              <a:latin typeface="Calibri"/>
              <a:ea typeface="Calibri"/>
              <a:cs typeface="Calibri"/>
              <a:sym typeface="Calibri"/>
            </a:endParaRPr>
          </a:p>
        </p:txBody>
      </p:sp>
      <p:pic>
        <p:nvPicPr>
          <p:cNvPr descr="preencoded.png" id="693" name="Google Shape;693;p49"/>
          <p:cNvPicPr preferRelativeResize="0"/>
          <p:nvPr/>
        </p:nvPicPr>
        <p:blipFill rotWithShape="1">
          <a:blip r:embed="rId4">
            <a:alphaModFix/>
          </a:blip>
          <a:srcRect b="0" l="0" r="0" t="0"/>
          <a:stretch/>
        </p:blipFill>
        <p:spPr>
          <a:xfrm>
            <a:off x="0" y="0"/>
            <a:ext cx="3429000" cy="5143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pic>
        <p:nvPicPr>
          <p:cNvPr descr="preencoded.png" id="699" name="Google Shape;699;p50"/>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700" name="Google Shape;700;p50"/>
          <p:cNvSpPr/>
          <p:nvPr/>
        </p:nvSpPr>
        <p:spPr>
          <a:xfrm>
            <a:off x="0" y="0"/>
            <a:ext cx="9144000" cy="5143500"/>
          </a:xfrm>
          <a:prstGeom prst="rect">
            <a:avLst/>
          </a:prstGeom>
          <a:solidFill>
            <a:srgbClr val="FFFFFF">
              <a:alpha val="74900"/>
            </a:srgbClr>
          </a:solidFill>
          <a:ln cap="flat" cmpd="sng" w="13800">
            <a:solidFill>
              <a:srgbClr val="FFFFFF">
                <a:alpha val="63919"/>
              </a:srgbClr>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701" name="Google Shape;701;p50"/>
          <p:cNvSpPr/>
          <p:nvPr/>
        </p:nvSpPr>
        <p:spPr>
          <a:xfrm>
            <a:off x="3949749" y="1289149"/>
            <a:ext cx="4673400" cy="867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312F2B"/>
              </a:buClr>
              <a:buSzPts val="2700"/>
              <a:buFont typeface="Gelasio"/>
              <a:buNone/>
            </a:pPr>
            <a:r>
              <a:rPr lang="fr" sz="2700">
                <a:solidFill>
                  <a:srgbClr val="312F2B"/>
                </a:solidFill>
                <a:latin typeface="Gelasio"/>
                <a:ea typeface="Gelasio"/>
                <a:cs typeface="Gelasio"/>
                <a:sym typeface="Gelasio"/>
              </a:rPr>
              <a:t>Étude de cas - Mise en place d'une nouvelle architecture</a:t>
            </a:r>
            <a:endParaRPr sz="2700">
              <a:solidFill>
                <a:schemeClr val="dk1"/>
              </a:solidFill>
              <a:latin typeface="Calibri"/>
              <a:ea typeface="Calibri"/>
              <a:cs typeface="Calibri"/>
              <a:sym typeface="Calibri"/>
            </a:endParaRPr>
          </a:p>
        </p:txBody>
      </p:sp>
      <p:sp>
        <p:nvSpPr>
          <p:cNvPr id="702" name="Google Shape;702;p50"/>
          <p:cNvSpPr/>
          <p:nvPr/>
        </p:nvSpPr>
        <p:spPr>
          <a:xfrm>
            <a:off x="3949749" y="2365400"/>
            <a:ext cx="4673400" cy="222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lang="fr" sz="1100">
                <a:solidFill>
                  <a:srgbClr val="272525"/>
                </a:solidFill>
                <a:latin typeface="Lato"/>
                <a:ea typeface="Lato"/>
                <a:cs typeface="Lato"/>
                <a:sym typeface="Lato"/>
              </a:rPr>
              <a:t>A. Faites le bilan des architectures connues au sein de votre département. </a:t>
            </a:r>
            <a:endParaRPr sz="1100">
              <a:solidFill>
                <a:schemeClr val="dk1"/>
              </a:solidFill>
              <a:latin typeface="Calibri"/>
              <a:ea typeface="Calibri"/>
              <a:cs typeface="Calibri"/>
              <a:sym typeface="Calibri"/>
            </a:endParaRPr>
          </a:p>
        </p:txBody>
      </p:sp>
      <p:sp>
        <p:nvSpPr>
          <p:cNvPr id="703" name="Google Shape;703;p50"/>
          <p:cNvSpPr/>
          <p:nvPr/>
        </p:nvSpPr>
        <p:spPr>
          <a:xfrm>
            <a:off x="3949749" y="2743721"/>
            <a:ext cx="4673400" cy="11106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lang="fr" sz="1100">
                <a:solidFill>
                  <a:srgbClr val="272525"/>
                </a:solidFill>
                <a:latin typeface="Lato"/>
                <a:ea typeface="Lato"/>
                <a:cs typeface="Lato"/>
                <a:sym typeface="Lato"/>
              </a:rPr>
              <a:t>B. Un des services cherche à améliorer son efficacité opérationnelle grâce à la mise en place de l'architecture en microservices. A l'aide de votre force en conduite du changement, présentez ici leur parcours et les résultats souhaités, ainsi que les défis rencontrés et comment ils peuvent être surmontés.</a:t>
            </a:r>
            <a:endParaRPr sz="1100">
              <a:solidFill>
                <a:schemeClr val="dk1"/>
              </a:solidFill>
              <a:latin typeface="Calibri"/>
              <a:ea typeface="Calibri"/>
              <a:cs typeface="Calibri"/>
              <a:sym typeface="Calibri"/>
            </a:endParaRPr>
          </a:p>
        </p:txBody>
      </p:sp>
      <p:pic>
        <p:nvPicPr>
          <p:cNvPr descr="preencoded.png" id="704" name="Google Shape;704;p50"/>
          <p:cNvPicPr preferRelativeResize="0"/>
          <p:nvPr/>
        </p:nvPicPr>
        <p:blipFill rotWithShape="1">
          <a:blip r:embed="rId4">
            <a:alphaModFix/>
          </a:blip>
          <a:srcRect b="0" l="0" r="0" t="0"/>
          <a:stretch/>
        </p:blipFill>
        <p:spPr>
          <a:xfrm>
            <a:off x="0" y="0"/>
            <a:ext cx="3429000" cy="5143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pic>
        <p:nvPicPr>
          <p:cNvPr descr="preencoded.png" id="710" name="Google Shape;710;p5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711" name="Google Shape;711;p51"/>
          <p:cNvSpPr/>
          <p:nvPr/>
        </p:nvSpPr>
        <p:spPr>
          <a:xfrm>
            <a:off x="0" y="0"/>
            <a:ext cx="9144000" cy="5143500"/>
          </a:xfrm>
          <a:prstGeom prst="rect">
            <a:avLst/>
          </a:prstGeom>
          <a:solidFill>
            <a:srgbClr val="FFFFFF">
              <a:alpha val="74900"/>
            </a:srgbClr>
          </a:solidFill>
          <a:ln cap="flat" cmpd="sng" w="13800">
            <a:solidFill>
              <a:srgbClr val="FFFFFF">
                <a:alpha val="63919"/>
              </a:srgbClr>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712" name="Google Shape;712;p51"/>
          <p:cNvSpPr/>
          <p:nvPr/>
        </p:nvSpPr>
        <p:spPr>
          <a:xfrm>
            <a:off x="3949749" y="1353294"/>
            <a:ext cx="4673400" cy="1562400"/>
          </a:xfrm>
          <a:prstGeom prst="rect">
            <a:avLst/>
          </a:prstGeom>
          <a:noFill/>
          <a:ln>
            <a:noFill/>
          </a:ln>
        </p:spPr>
        <p:txBody>
          <a:bodyPr anchorCtr="0" anchor="t" bIns="28575" lIns="57150" spcFirstLastPara="1" rIns="57150" wrap="square" tIns="28575">
            <a:noAutofit/>
          </a:bodyPr>
          <a:lstStyle/>
          <a:p>
            <a:pPr indent="0" lvl="0" marL="0" marR="0" rtl="0" algn="l">
              <a:lnSpc>
                <a:spcPct val="124995"/>
              </a:lnSpc>
              <a:spcBef>
                <a:spcPts val="0"/>
              </a:spcBef>
              <a:spcAft>
                <a:spcPts val="0"/>
              </a:spcAft>
              <a:buClr>
                <a:srgbClr val="312F2B"/>
              </a:buClr>
              <a:buSzPts val="3300"/>
              <a:buFont typeface="Gelasio"/>
              <a:buNone/>
            </a:pPr>
            <a:r>
              <a:rPr lang="fr" sz="3300">
                <a:solidFill>
                  <a:srgbClr val="312F2B"/>
                </a:solidFill>
                <a:latin typeface="Gelasio"/>
                <a:ea typeface="Gelasio"/>
                <a:cs typeface="Gelasio"/>
                <a:sym typeface="Gelasio"/>
              </a:rPr>
              <a:t>Intégration des systèmes d'informations dans l'industrie</a:t>
            </a:r>
            <a:endParaRPr sz="3300">
              <a:solidFill>
                <a:schemeClr val="dk1"/>
              </a:solidFill>
              <a:latin typeface="Calibri"/>
              <a:ea typeface="Calibri"/>
              <a:cs typeface="Calibri"/>
              <a:sym typeface="Calibri"/>
            </a:endParaRPr>
          </a:p>
        </p:txBody>
      </p:sp>
      <p:sp>
        <p:nvSpPr>
          <p:cNvPr id="713" name="Google Shape;713;p51"/>
          <p:cNvSpPr/>
          <p:nvPr/>
        </p:nvSpPr>
        <p:spPr>
          <a:xfrm>
            <a:off x="3949749" y="3298453"/>
            <a:ext cx="4673400" cy="666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lang="fr" sz="1100">
                <a:solidFill>
                  <a:srgbClr val="272525"/>
                </a:solidFill>
                <a:latin typeface="Lato"/>
                <a:ea typeface="Lato"/>
                <a:cs typeface="Lato"/>
                <a:sym typeface="Lato"/>
              </a:rPr>
              <a:t>L'intégration des systèmes d'informations dans l'industrie permet un flux transparent d'informations entre les différents systèmes, départements et processus de l'organisation industrielle.</a:t>
            </a:r>
            <a:endParaRPr sz="1100">
              <a:solidFill>
                <a:schemeClr val="dk1"/>
              </a:solidFill>
              <a:latin typeface="Calibri"/>
              <a:ea typeface="Calibri"/>
              <a:cs typeface="Calibri"/>
              <a:sym typeface="Calibri"/>
            </a:endParaRPr>
          </a:p>
        </p:txBody>
      </p:sp>
      <p:pic>
        <p:nvPicPr>
          <p:cNvPr descr="preencoded.png" id="714" name="Google Shape;714;p51"/>
          <p:cNvPicPr preferRelativeResize="0"/>
          <p:nvPr/>
        </p:nvPicPr>
        <p:blipFill rotWithShape="1">
          <a:blip r:embed="rId4">
            <a:alphaModFix/>
          </a:blip>
          <a:srcRect b="0" l="0" r="0" t="0"/>
          <a:stretch/>
        </p:blipFill>
        <p:spPr>
          <a:xfrm>
            <a:off x="0" y="0"/>
            <a:ext cx="3429000" cy="5143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pic>
        <p:nvPicPr>
          <p:cNvPr descr="preencoded.png" id="720" name="Google Shape;720;p5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721" name="Google Shape;721;p52"/>
          <p:cNvSpPr/>
          <p:nvPr/>
        </p:nvSpPr>
        <p:spPr>
          <a:xfrm>
            <a:off x="0" y="0"/>
            <a:ext cx="9144000" cy="5143500"/>
          </a:xfrm>
          <a:prstGeom prst="rect">
            <a:avLst/>
          </a:prstGeom>
          <a:solidFill>
            <a:srgbClr val="FFFFFF">
              <a:alpha val="74900"/>
            </a:srgbClr>
          </a:solidFill>
          <a:ln cap="flat" cmpd="sng" w="13800">
            <a:solidFill>
              <a:srgbClr val="FFFFFF">
                <a:alpha val="63919"/>
              </a:srgbClr>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722" name="Google Shape;722;p52"/>
          <p:cNvSpPr/>
          <p:nvPr/>
        </p:nvSpPr>
        <p:spPr>
          <a:xfrm>
            <a:off x="1273752" y="468300"/>
            <a:ext cx="66996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312F2B"/>
              </a:buClr>
              <a:buSzPts val="2700"/>
              <a:buFont typeface="Gelasio"/>
              <a:buNone/>
            </a:pPr>
            <a:r>
              <a:rPr lang="fr" sz="2700">
                <a:solidFill>
                  <a:srgbClr val="312F2B"/>
                </a:solidFill>
                <a:latin typeface="Gelasio"/>
                <a:ea typeface="Gelasio"/>
                <a:cs typeface="Gelasio"/>
                <a:sym typeface="Gelasio"/>
              </a:rPr>
              <a:t>1. Interconnexion des systèmes</a:t>
            </a:r>
            <a:endParaRPr sz="2700">
              <a:solidFill>
                <a:schemeClr val="dk1"/>
              </a:solidFill>
              <a:latin typeface="Calibri"/>
              <a:ea typeface="Calibri"/>
              <a:cs typeface="Calibri"/>
              <a:sym typeface="Calibri"/>
            </a:endParaRPr>
          </a:p>
        </p:txBody>
      </p:sp>
      <p:sp>
        <p:nvSpPr>
          <p:cNvPr id="723" name="Google Shape;723;p52"/>
          <p:cNvSpPr/>
          <p:nvPr/>
        </p:nvSpPr>
        <p:spPr>
          <a:xfrm>
            <a:off x="1273746" y="1179984"/>
            <a:ext cx="6596400" cy="8886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lang="fr" sz="1100">
                <a:solidFill>
                  <a:srgbClr val="272525"/>
                </a:solidFill>
                <a:latin typeface="Lato"/>
                <a:ea typeface="Lato"/>
                <a:cs typeface="Lato"/>
                <a:sym typeface="Lato"/>
              </a:rPr>
              <a:t>L'intégration des SI nécessite l'interconnexion des différentes applications et systèmes utilisés dans l'entreprise, tels que les systèmes ERP, SCM, BI, etc. L'interconnexion permet un partage efficace des données et des informations entre ces systèmes, éliminant ainsi les silos d'information et favorisant la collaboration entre les départements.</a:t>
            </a:r>
            <a:endParaRPr sz="1100">
              <a:solidFill>
                <a:schemeClr val="dk1"/>
              </a:solidFill>
              <a:latin typeface="Calibri"/>
              <a:ea typeface="Calibri"/>
              <a:cs typeface="Calibri"/>
              <a:sym typeface="Calibri"/>
            </a:endParaRPr>
          </a:p>
        </p:txBody>
      </p:sp>
      <p:pic>
        <p:nvPicPr>
          <p:cNvPr descr="preencoded.png" id="724" name="Google Shape;724;p52"/>
          <p:cNvPicPr preferRelativeResize="0"/>
          <p:nvPr/>
        </p:nvPicPr>
        <p:blipFill rotWithShape="1">
          <a:blip r:embed="rId4">
            <a:alphaModFix/>
          </a:blip>
          <a:srcRect b="0" l="0" r="0" t="0"/>
          <a:stretch/>
        </p:blipFill>
        <p:spPr>
          <a:xfrm>
            <a:off x="1273746" y="2224683"/>
            <a:ext cx="2059930" cy="2059930"/>
          </a:xfrm>
          <a:prstGeom prst="rect">
            <a:avLst/>
          </a:prstGeom>
          <a:noFill/>
          <a:ln>
            <a:noFill/>
          </a:ln>
        </p:spPr>
      </p:pic>
      <p:sp>
        <p:nvSpPr>
          <p:cNvPr id="725" name="Google Shape;725;p52"/>
          <p:cNvSpPr/>
          <p:nvPr/>
        </p:nvSpPr>
        <p:spPr>
          <a:xfrm>
            <a:off x="1609353" y="4458146"/>
            <a:ext cx="1388700" cy="216900"/>
          </a:xfrm>
          <a:prstGeom prst="rect">
            <a:avLst/>
          </a:prstGeom>
          <a:noFill/>
          <a:ln>
            <a:noFill/>
          </a:ln>
        </p:spPr>
        <p:txBody>
          <a:bodyPr anchorCtr="0" anchor="t" bIns="28575" lIns="57150" spcFirstLastPara="1" rIns="57150" wrap="square" tIns="28575">
            <a:noAutofit/>
          </a:bodyPr>
          <a:lstStyle/>
          <a:p>
            <a:pPr indent="0" lvl="0" marL="0" marR="0" rtl="0" algn="ctr">
              <a:lnSpc>
                <a:spcPct val="125011"/>
              </a:lnSpc>
              <a:spcBef>
                <a:spcPts val="0"/>
              </a:spcBef>
              <a:spcAft>
                <a:spcPts val="0"/>
              </a:spcAft>
              <a:buClr>
                <a:srgbClr val="312F2B"/>
              </a:buClr>
              <a:buSzPts val="1400"/>
              <a:buFont typeface="Gelasio"/>
              <a:buNone/>
            </a:pPr>
            <a:r>
              <a:rPr lang="fr" sz="1400">
                <a:solidFill>
                  <a:srgbClr val="312F2B"/>
                </a:solidFill>
                <a:latin typeface="Gelasio"/>
                <a:ea typeface="Gelasio"/>
                <a:cs typeface="Gelasio"/>
                <a:sym typeface="Gelasio"/>
              </a:rPr>
              <a:t>ERP</a:t>
            </a:r>
            <a:endParaRPr sz="1400">
              <a:solidFill>
                <a:schemeClr val="dk1"/>
              </a:solidFill>
              <a:latin typeface="Calibri"/>
              <a:ea typeface="Calibri"/>
              <a:cs typeface="Calibri"/>
              <a:sym typeface="Calibri"/>
            </a:endParaRPr>
          </a:p>
        </p:txBody>
      </p:sp>
      <p:pic>
        <p:nvPicPr>
          <p:cNvPr descr="preencoded.png" id="726" name="Google Shape;726;p52"/>
          <p:cNvPicPr preferRelativeResize="0"/>
          <p:nvPr/>
        </p:nvPicPr>
        <p:blipFill rotWithShape="1">
          <a:blip r:embed="rId5">
            <a:alphaModFix/>
          </a:blip>
          <a:srcRect b="0" l="0" r="0" t="0"/>
          <a:stretch/>
        </p:blipFill>
        <p:spPr>
          <a:xfrm>
            <a:off x="3541961" y="2224683"/>
            <a:ext cx="2060004" cy="2060004"/>
          </a:xfrm>
          <a:prstGeom prst="rect">
            <a:avLst/>
          </a:prstGeom>
          <a:noFill/>
          <a:ln>
            <a:noFill/>
          </a:ln>
        </p:spPr>
      </p:pic>
      <p:sp>
        <p:nvSpPr>
          <p:cNvPr id="727" name="Google Shape;727;p52"/>
          <p:cNvSpPr/>
          <p:nvPr/>
        </p:nvSpPr>
        <p:spPr>
          <a:xfrm>
            <a:off x="3877568" y="4458221"/>
            <a:ext cx="1388700" cy="216900"/>
          </a:xfrm>
          <a:prstGeom prst="rect">
            <a:avLst/>
          </a:prstGeom>
          <a:noFill/>
          <a:ln>
            <a:noFill/>
          </a:ln>
        </p:spPr>
        <p:txBody>
          <a:bodyPr anchorCtr="0" anchor="t" bIns="28575" lIns="57150" spcFirstLastPara="1" rIns="57150" wrap="square" tIns="28575">
            <a:noAutofit/>
          </a:bodyPr>
          <a:lstStyle/>
          <a:p>
            <a:pPr indent="0" lvl="0" marL="0" marR="0" rtl="0" algn="ctr">
              <a:lnSpc>
                <a:spcPct val="125011"/>
              </a:lnSpc>
              <a:spcBef>
                <a:spcPts val="0"/>
              </a:spcBef>
              <a:spcAft>
                <a:spcPts val="0"/>
              </a:spcAft>
              <a:buClr>
                <a:srgbClr val="312F2B"/>
              </a:buClr>
              <a:buSzPts val="1400"/>
              <a:buFont typeface="Gelasio"/>
              <a:buNone/>
            </a:pPr>
            <a:r>
              <a:rPr lang="fr" sz="1400">
                <a:solidFill>
                  <a:srgbClr val="312F2B"/>
                </a:solidFill>
                <a:latin typeface="Gelasio"/>
                <a:ea typeface="Gelasio"/>
                <a:cs typeface="Gelasio"/>
                <a:sym typeface="Gelasio"/>
              </a:rPr>
              <a:t>SCM</a:t>
            </a:r>
            <a:endParaRPr sz="1400">
              <a:solidFill>
                <a:schemeClr val="dk1"/>
              </a:solidFill>
              <a:latin typeface="Calibri"/>
              <a:ea typeface="Calibri"/>
              <a:cs typeface="Calibri"/>
              <a:sym typeface="Calibri"/>
            </a:endParaRPr>
          </a:p>
        </p:txBody>
      </p:sp>
      <p:pic>
        <p:nvPicPr>
          <p:cNvPr descr="preencoded.png" id="728" name="Google Shape;728;p52"/>
          <p:cNvPicPr preferRelativeResize="0"/>
          <p:nvPr/>
        </p:nvPicPr>
        <p:blipFill rotWithShape="1">
          <a:blip r:embed="rId6">
            <a:alphaModFix/>
          </a:blip>
          <a:srcRect b="0" l="0" r="0" t="0"/>
          <a:stretch/>
        </p:blipFill>
        <p:spPr>
          <a:xfrm>
            <a:off x="5810250" y="2224683"/>
            <a:ext cx="2060004" cy="2060004"/>
          </a:xfrm>
          <a:prstGeom prst="rect">
            <a:avLst/>
          </a:prstGeom>
          <a:noFill/>
          <a:ln>
            <a:noFill/>
          </a:ln>
        </p:spPr>
      </p:pic>
      <p:sp>
        <p:nvSpPr>
          <p:cNvPr id="729" name="Google Shape;729;p52"/>
          <p:cNvSpPr/>
          <p:nvPr/>
        </p:nvSpPr>
        <p:spPr>
          <a:xfrm>
            <a:off x="6145858" y="4458221"/>
            <a:ext cx="1388700" cy="216900"/>
          </a:xfrm>
          <a:prstGeom prst="rect">
            <a:avLst/>
          </a:prstGeom>
          <a:noFill/>
          <a:ln>
            <a:noFill/>
          </a:ln>
        </p:spPr>
        <p:txBody>
          <a:bodyPr anchorCtr="0" anchor="t" bIns="28575" lIns="57150" spcFirstLastPara="1" rIns="57150" wrap="square" tIns="28575">
            <a:noAutofit/>
          </a:bodyPr>
          <a:lstStyle/>
          <a:p>
            <a:pPr indent="0" lvl="0" marL="0" marR="0" rtl="0" algn="ctr">
              <a:lnSpc>
                <a:spcPct val="125011"/>
              </a:lnSpc>
              <a:spcBef>
                <a:spcPts val="0"/>
              </a:spcBef>
              <a:spcAft>
                <a:spcPts val="0"/>
              </a:spcAft>
              <a:buClr>
                <a:srgbClr val="312F2B"/>
              </a:buClr>
              <a:buSzPts val="1400"/>
              <a:buFont typeface="Gelasio"/>
              <a:buNone/>
            </a:pPr>
            <a:r>
              <a:rPr lang="fr" sz="1400">
                <a:solidFill>
                  <a:srgbClr val="312F2B"/>
                </a:solidFill>
                <a:latin typeface="Gelasio"/>
                <a:ea typeface="Gelasio"/>
                <a:cs typeface="Gelasio"/>
                <a:sym typeface="Gelasio"/>
              </a:rPr>
              <a:t>BI</a:t>
            </a:r>
            <a:endParaRPr sz="1400">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pic>
        <p:nvPicPr>
          <p:cNvPr descr="preencoded.png" id="735" name="Google Shape;735;p5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736" name="Google Shape;736;p53"/>
          <p:cNvSpPr/>
          <p:nvPr/>
        </p:nvSpPr>
        <p:spPr>
          <a:xfrm>
            <a:off x="0" y="0"/>
            <a:ext cx="9144000" cy="5143500"/>
          </a:xfrm>
          <a:prstGeom prst="rect">
            <a:avLst/>
          </a:prstGeom>
          <a:solidFill>
            <a:srgbClr val="FFFFFF">
              <a:alpha val="74900"/>
            </a:srgbClr>
          </a:solidFill>
          <a:ln cap="flat" cmpd="sng" w="13800">
            <a:solidFill>
              <a:srgbClr val="FFFFFF">
                <a:alpha val="63919"/>
              </a:srgbClr>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737" name="Google Shape;737;p53"/>
          <p:cNvSpPr/>
          <p:nvPr/>
        </p:nvSpPr>
        <p:spPr>
          <a:xfrm>
            <a:off x="1273746" y="706859"/>
            <a:ext cx="6596400" cy="867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312F2B"/>
              </a:buClr>
              <a:buSzPts val="2700"/>
              <a:buFont typeface="Gelasio"/>
              <a:buNone/>
            </a:pPr>
            <a:r>
              <a:rPr lang="fr" sz="2700">
                <a:solidFill>
                  <a:srgbClr val="312F2B"/>
                </a:solidFill>
                <a:latin typeface="Gelasio"/>
                <a:ea typeface="Gelasio"/>
                <a:cs typeface="Gelasio"/>
                <a:sym typeface="Gelasio"/>
              </a:rPr>
              <a:t>2. Flux de données et intégration des processus</a:t>
            </a:r>
            <a:endParaRPr sz="2700">
              <a:solidFill>
                <a:schemeClr val="dk1"/>
              </a:solidFill>
              <a:latin typeface="Calibri"/>
              <a:ea typeface="Calibri"/>
              <a:cs typeface="Calibri"/>
              <a:sym typeface="Calibri"/>
            </a:endParaRPr>
          </a:p>
        </p:txBody>
      </p:sp>
      <p:sp>
        <p:nvSpPr>
          <p:cNvPr id="738" name="Google Shape;738;p53"/>
          <p:cNvSpPr/>
          <p:nvPr/>
        </p:nvSpPr>
        <p:spPr>
          <a:xfrm>
            <a:off x="1273746" y="1852538"/>
            <a:ext cx="6596400" cy="666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lang="fr" sz="1100">
                <a:solidFill>
                  <a:srgbClr val="272525"/>
                </a:solidFill>
                <a:latin typeface="Lato"/>
                <a:ea typeface="Lato"/>
                <a:cs typeface="Lato"/>
                <a:sym typeface="Lato"/>
              </a:rPr>
              <a:t>L'intégration des SI implique la mise en place de flux de données cohérents et automatisés entre les différents systèmes et processus industriels. Cela permet d'assurer la continuité des opérations et la synchronisation des activités, en évitant les redondances, les erreurs et les retards liés à la saisie manuelle des données.</a:t>
            </a:r>
            <a:endParaRPr sz="1100">
              <a:solidFill>
                <a:schemeClr val="dk1"/>
              </a:solidFill>
              <a:latin typeface="Calibri"/>
              <a:ea typeface="Calibri"/>
              <a:cs typeface="Calibri"/>
              <a:sym typeface="Calibri"/>
            </a:endParaRPr>
          </a:p>
        </p:txBody>
      </p:sp>
      <p:sp>
        <p:nvSpPr>
          <p:cNvPr id="739" name="Google Shape;739;p53"/>
          <p:cNvSpPr/>
          <p:nvPr/>
        </p:nvSpPr>
        <p:spPr>
          <a:xfrm>
            <a:off x="1273746" y="2802111"/>
            <a:ext cx="2106300" cy="1761300"/>
          </a:xfrm>
          <a:prstGeom prst="roundRect">
            <a:avLst>
              <a:gd fmla="val 3548" name="adj"/>
            </a:avLst>
          </a:prstGeom>
          <a:solidFill>
            <a:srgbClr val="E8E8E3"/>
          </a:solidFill>
          <a:ln cap="flat" cmpd="sng" w="13800">
            <a:solidFill>
              <a:srgbClr val="D1D1C7"/>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740" name="Google Shape;740;p53"/>
          <p:cNvSpPr/>
          <p:nvPr/>
        </p:nvSpPr>
        <p:spPr>
          <a:xfrm>
            <a:off x="1421234" y="2822600"/>
            <a:ext cx="13887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272525"/>
              </a:buClr>
              <a:buSzPts val="1400"/>
              <a:buFont typeface="Gelasio"/>
              <a:buNone/>
            </a:pPr>
            <a:r>
              <a:rPr lang="fr" sz="1400">
                <a:solidFill>
                  <a:srgbClr val="272525"/>
                </a:solidFill>
                <a:latin typeface="Gelasio"/>
                <a:ea typeface="Gelasio"/>
                <a:cs typeface="Gelasio"/>
                <a:sym typeface="Gelasio"/>
              </a:rPr>
              <a:t>Données clients</a:t>
            </a:r>
            <a:endParaRPr sz="1400">
              <a:solidFill>
                <a:schemeClr val="dk1"/>
              </a:solidFill>
              <a:latin typeface="Calibri"/>
              <a:ea typeface="Calibri"/>
              <a:cs typeface="Calibri"/>
              <a:sym typeface="Calibri"/>
            </a:endParaRPr>
          </a:p>
        </p:txBody>
      </p:sp>
      <p:sp>
        <p:nvSpPr>
          <p:cNvPr id="741" name="Google Shape;741;p53"/>
          <p:cNvSpPr/>
          <p:nvPr/>
        </p:nvSpPr>
        <p:spPr>
          <a:xfrm>
            <a:off x="1421234" y="3178448"/>
            <a:ext cx="1811400" cy="11106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lang="fr" sz="1100">
                <a:solidFill>
                  <a:srgbClr val="272525"/>
                </a:solidFill>
                <a:latin typeface="Lato"/>
                <a:ea typeface="Lato"/>
                <a:cs typeface="Lato"/>
                <a:sym typeface="Lato"/>
              </a:rPr>
              <a:t>Transmission automatique des données de commande clients du système de gestion des ventes au système de gestion de production.</a:t>
            </a:r>
            <a:endParaRPr sz="1100">
              <a:solidFill>
                <a:schemeClr val="dk1"/>
              </a:solidFill>
              <a:latin typeface="Calibri"/>
              <a:ea typeface="Calibri"/>
              <a:cs typeface="Calibri"/>
              <a:sym typeface="Calibri"/>
            </a:endParaRPr>
          </a:p>
        </p:txBody>
      </p:sp>
      <p:sp>
        <p:nvSpPr>
          <p:cNvPr id="742" name="Google Shape;742;p53"/>
          <p:cNvSpPr/>
          <p:nvPr/>
        </p:nvSpPr>
        <p:spPr>
          <a:xfrm>
            <a:off x="3518893" y="2802111"/>
            <a:ext cx="2106300" cy="1761300"/>
          </a:xfrm>
          <a:prstGeom prst="roundRect">
            <a:avLst>
              <a:gd fmla="val 3548" name="adj"/>
            </a:avLst>
          </a:prstGeom>
          <a:solidFill>
            <a:srgbClr val="E8E8E3"/>
          </a:solidFill>
          <a:ln cap="flat" cmpd="sng" w="13800">
            <a:solidFill>
              <a:srgbClr val="D1D1C7"/>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743" name="Google Shape;743;p53"/>
          <p:cNvSpPr/>
          <p:nvPr/>
        </p:nvSpPr>
        <p:spPr>
          <a:xfrm>
            <a:off x="3666370" y="2822600"/>
            <a:ext cx="25617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272525"/>
              </a:buClr>
              <a:buSzPts val="1400"/>
              <a:buFont typeface="Gelasio"/>
              <a:buNone/>
            </a:pPr>
            <a:r>
              <a:rPr lang="fr" sz="1400">
                <a:solidFill>
                  <a:srgbClr val="272525"/>
                </a:solidFill>
                <a:latin typeface="Gelasio"/>
                <a:ea typeface="Gelasio"/>
                <a:cs typeface="Gelasio"/>
                <a:sym typeface="Gelasio"/>
              </a:rPr>
              <a:t>Données produit</a:t>
            </a:r>
            <a:endParaRPr sz="1400">
              <a:solidFill>
                <a:schemeClr val="dk1"/>
              </a:solidFill>
              <a:latin typeface="Calibri"/>
              <a:ea typeface="Calibri"/>
              <a:cs typeface="Calibri"/>
              <a:sym typeface="Calibri"/>
            </a:endParaRPr>
          </a:p>
        </p:txBody>
      </p:sp>
      <p:sp>
        <p:nvSpPr>
          <p:cNvPr id="744" name="Google Shape;744;p53"/>
          <p:cNvSpPr/>
          <p:nvPr/>
        </p:nvSpPr>
        <p:spPr>
          <a:xfrm>
            <a:off x="3666381" y="3178448"/>
            <a:ext cx="1811400" cy="11106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lang="fr" sz="1100">
                <a:solidFill>
                  <a:srgbClr val="272525"/>
                </a:solidFill>
                <a:latin typeface="Lato"/>
                <a:ea typeface="Lato"/>
                <a:cs typeface="Lato"/>
                <a:sym typeface="Lato"/>
              </a:rPr>
              <a:t>Transmission automatique des données de stocks du système de gestion des stocks au système de planification de la production.</a:t>
            </a:r>
            <a:endParaRPr sz="1100">
              <a:solidFill>
                <a:schemeClr val="dk1"/>
              </a:solidFill>
              <a:latin typeface="Calibri"/>
              <a:ea typeface="Calibri"/>
              <a:cs typeface="Calibri"/>
              <a:sym typeface="Calibri"/>
            </a:endParaRPr>
          </a:p>
        </p:txBody>
      </p:sp>
      <p:sp>
        <p:nvSpPr>
          <p:cNvPr id="745" name="Google Shape;745;p53"/>
          <p:cNvSpPr/>
          <p:nvPr/>
        </p:nvSpPr>
        <p:spPr>
          <a:xfrm>
            <a:off x="5764039" y="2802111"/>
            <a:ext cx="2106300" cy="1761300"/>
          </a:xfrm>
          <a:prstGeom prst="roundRect">
            <a:avLst>
              <a:gd fmla="val 3548" name="adj"/>
            </a:avLst>
          </a:prstGeom>
          <a:solidFill>
            <a:srgbClr val="E8E8E3"/>
          </a:solidFill>
          <a:ln cap="flat" cmpd="sng" w="13800">
            <a:solidFill>
              <a:srgbClr val="D1D1C7"/>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746" name="Google Shape;746;p53"/>
          <p:cNvSpPr/>
          <p:nvPr/>
        </p:nvSpPr>
        <p:spPr>
          <a:xfrm>
            <a:off x="5911527" y="2822600"/>
            <a:ext cx="13887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272525"/>
              </a:buClr>
              <a:buSzPts val="1400"/>
              <a:buFont typeface="Gelasio"/>
              <a:buNone/>
            </a:pPr>
            <a:r>
              <a:rPr lang="fr" sz="1400">
                <a:solidFill>
                  <a:srgbClr val="272525"/>
                </a:solidFill>
                <a:latin typeface="Gelasio"/>
                <a:ea typeface="Gelasio"/>
                <a:cs typeface="Gelasio"/>
                <a:sym typeface="Gelasio"/>
              </a:rPr>
              <a:t>Données qualité</a:t>
            </a:r>
            <a:endParaRPr sz="1400">
              <a:solidFill>
                <a:schemeClr val="dk1"/>
              </a:solidFill>
              <a:latin typeface="Calibri"/>
              <a:ea typeface="Calibri"/>
              <a:cs typeface="Calibri"/>
              <a:sym typeface="Calibri"/>
            </a:endParaRPr>
          </a:p>
        </p:txBody>
      </p:sp>
      <p:sp>
        <p:nvSpPr>
          <p:cNvPr id="747" name="Google Shape;747;p53"/>
          <p:cNvSpPr/>
          <p:nvPr/>
        </p:nvSpPr>
        <p:spPr>
          <a:xfrm>
            <a:off x="5911527" y="3178448"/>
            <a:ext cx="1811400" cy="11106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lang="fr" sz="1100">
                <a:solidFill>
                  <a:srgbClr val="272525"/>
                </a:solidFill>
                <a:latin typeface="Lato"/>
                <a:ea typeface="Lato"/>
                <a:cs typeface="Lato"/>
                <a:sym typeface="Lato"/>
              </a:rPr>
              <a:t>Transmission automatique des données de contrôle qualité du système de mesure et analyse au système de gestion de la qualité.</a:t>
            </a:r>
            <a:endParaRPr sz="11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descr="preencoded.png" id="161" name="Google Shape;161;p1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62" name="Google Shape;162;p18"/>
          <p:cNvSpPr/>
          <p:nvPr/>
        </p:nvSpPr>
        <p:spPr>
          <a:xfrm>
            <a:off x="0" y="0"/>
            <a:ext cx="9144000" cy="5143500"/>
          </a:xfrm>
          <a:prstGeom prst="rect">
            <a:avLst/>
          </a:prstGeom>
          <a:solidFill>
            <a:srgbClr val="FFFFFF">
              <a:alpha val="74900"/>
            </a:srgbClr>
          </a:solidFill>
          <a:ln cap="flat" cmpd="sng" w="13800">
            <a:solidFill>
              <a:srgbClr val="FFFFFF">
                <a:alpha val="63919"/>
              </a:srgbClr>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163" name="Google Shape;163;p18"/>
          <p:cNvSpPr/>
          <p:nvPr/>
        </p:nvSpPr>
        <p:spPr>
          <a:xfrm>
            <a:off x="1273746" y="542329"/>
            <a:ext cx="6596400" cy="867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312F2B"/>
              </a:buClr>
              <a:buSzPts val="2700"/>
              <a:buFont typeface="Gelasio"/>
              <a:buNone/>
            </a:pPr>
            <a:r>
              <a:rPr lang="fr" sz="2700">
                <a:solidFill>
                  <a:srgbClr val="312F2B"/>
                </a:solidFill>
                <a:latin typeface="Gelasio"/>
                <a:ea typeface="Gelasio"/>
                <a:cs typeface="Gelasio"/>
                <a:sym typeface="Gelasio"/>
              </a:rPr>
              <a:t>1. Composantes d'un Système d'Informations Industriel</a:t>
            </a:r>
            <a:endParaRPr sz="2700">
              <a:solidFill>
                <a:schemeClr val="dk1"/>
              </a:solidFill>
              <a:latin typeface="Calibri"/>
              <a:ea typeface="Calibri"/>
              <a:cs typeface="Calibri"/>
              <a:sym typeface="Calibri"/>
            </a:endParaRPr>
          </a:p>
        </p:txBody>
      </p:sp>
      <p:sp>
        <p:nvSpPr>
          <p:cNvPr id="164" name="Google Shape;164;p18"/>
          <p:cNvSpPr/>
          <p:nvPr/>
        </p:nvSpPr>
        <p:spPr>
          <a:xfrm>
            <a:off x="1273746" y="1757437"/>
            <a:ext cx="13887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312F2B"/>
              </a:buClr>
              <a:buSzPts val="1400"/>
              <a:buFont typeface="Gelasio"/>
              <a:buNone/>
            </a:pPr>
            <a:r>
              <a:rPr lang="fr" sz="1400">
                <a:solidFill>
                  <a:srgbClr val="312F2B"/>
                </a:solidFill>
                <a:latin typeface="Gelasio"/>
                <a:ea typeface="Gelasio"/>
                <a:cs typeface="Gelasio"/>
                <a:sym typeface="Gelasio"/>
              </a:rPr>
              <a:t>Capteurs</a:t>
            </a:r>
            <a:endParaRPr sz="1400">
              <a:solidFill>
                <a:schemeClr val="dk1"/>
              </a:solidFill>
              <a:latin typeface="Calibri"/>
              <a:ea typeface="Calibri"/>
              <a:cs typeface="Calibri"/>
              <a:sym typeface="Calibri"/>
            </a:endParaRPr>
          </a:p>
        </p:txBody>
      </p:sp>
      <p:pic>
        <p:nvPicPr>
          <p:cNvPr descr="preencoded.png" id="165" name="Google Shape;165;p18"/>
          <p:cNvPicPr preferRelativeResize="0"/>
          <p:nvPr/>
        </p:nvPicPr>
        <p:blipFill rotWithShape="1">
          <a:blip r:embed="rId4">
            <a:alphaModFix/>
          </a:blip>
          <a:srcRect b="0" l="0" r="0" t="0"/>
          <a:stretch/>
        </p:blipFill>
        <p:spPr>
          <a:xfrm>
            <a:off x="1273746" y="2130624"/>
            <a:ext cx="1972717" cy="1296070"/>
          </a:xfrm>
          <a:prstGeom prst="rect">
            <a:avLst/>
          </a:prstGeom>
          <a:noFill/>
          <a:ln>
            <a:noFill/>
          </a:ln>
        </p:spPr>
      </p:pic>
      <p:sp>
        <p:nvSpPr>
          <p:cNvPr id="166" name="Google Shape;166;p18"/>
          <p:cNvSpPr/>
          <p:nvPr/>
        </p:nvSpPr>
        <p:spPr>
          <a:xfrm>
            <a:off x="1495871" y="3582888"/>
            <a:ext cx="1750500" cy="222300"/>
          </a:xfrm>
          <a:prstGeom prst="rect">
            <a:avLst/>
          </a:prstGeom>
          <a:noFill/>
          <a:ln>
            <a:noFill/>
          </a:ln>
        </p:spPr>
        <p:txBody>
          <a:bodyPr anchorCtr="0" anchor="t" bIns="28575" lIns="57150" spcFirstLastPara="1" rIns="57150" wrap="square" tIns="28575">
            <a:noAutofit/>
          </a:bodyPr>
          <a:lstStyle/>
          <a:p>
            <a:pPr indent="-222250" lvl="0" marL="215900" marR="0" rtl="0" algn="l">
              <a:lnSpc>
                <a:spcPct val="159942"/>
              </a:lnSpc>
              <a:spcBef>
                <a:spcPts val="0"/>
              </a:spcBef>
              <a:spcAft>
                <a:spcPts val="0"/>
              </a:spcAft>
              <a:buClr>
                <a:srgbClr val="272525"/>
              </a:buClr>
              <a:buSzPts val="1100"/>
              <a:buFont typeface="Lato"/>
              <a:buChar char="•"/>
            </a:pPr>
            <a:r>
              <a:rPr lang="fr" sz="1100">
                <a:solidFill>
                  <a:srgbClr val="272525"/>
                </a:solidFill>
                <a:latin typeface="Lato"/>
                <a:ea typeface="Lato"/>
                <a:cs typeface="Lato"/>
                <a:sym typeface="Lato"/>
              </a:rPr>
              <a:t>Collecte des données</a:t>
            </a:r>
            <a:endParaRPr sz="1100">
              <a:solidFill>
                <a:schemeClr val="dk1"/>
              </a:solidFill>
              <a:latin typeface="Calibri"/>
              <a:ea typeface="Calibri"/>
              <a:cs typeface="Calibri"/>
              <a:sym typeface="Calibri"/>
            </a:endParaRPr>
          </a:p>
        </p:txBody>
      </p:sp>
      <p:sp>
        <p:nvSpPr>
          <p:cNvPr id="167" name="Google Shape;167;p18"/>
          <p:cNvSpPr/>
          <p:nvPr/>
        </p:nvSpPr>
        <p:spPr>
          <a:xfrm>
            <a:off x="1495871" y="3860527"/>
            <a:ext cx="1750500" cy="666300"/>
          </a:xfrm>
          <a:prstGeom prst="rect">
            <a:avLst/>
          </a:prstGeom>
          <a:noFill/>
          <a:ln>
            <a:noFill/>
          </a:ln>
        </p:spPr>
        <p:txBody>
          <a:bodyPr anchorCtr="0" anchor="t" bIns="28575" lIns="57150" spcFirstLastPara="1" rIns="57150" wrap="square" tIns="28575">
            <a:noAutofit/>
          </a:bodyPr>
          <a:lstStyle/>
          <a:p>
            <a:pPr indent="-222250" lvl="0" marL="215900" marR="0" rtl="0" algn="l">
              <a:lnSpc>
                <a:spcPct val="159942"/>
              </a:lnSpc>
              <a:spcBef>
                <a:spcPts val="0"/>
              </a:spcBef>
              <a:spcAft>
                <a:spcPts val="0"/>
              </a:spcAft>
              <a:buClr>
                <a:srgbClr val="272525"/>
              </a:buClr>
              <a:buSzPts val="1100"/>
              <a:buFont typeface="Lato"/>
              <a:buChar char="•"/>
            </a:pPr>
            <a:r>
              <a:rPr lang="fr" sz="1100">
                <a:solidFill>
                  <a:srgbClr val="272525"/>
                </a:solidFill>
                <a:latin typeface="Lato"/>
                <a:ea typeface="Lato"/>
                <a:cs typeface="Lato"/>
                <a:sym typeface="Lato"/>
              </a:rPr>
              <a:t>Surveillance de l'environnement de production</a:t>
            </a:r>
            <a:endParaRPr sz="1100">
              <a:solidFill>
                <a:schemeClr val="dk1"/>
              </a:solidFill>
              <a:latin typeface="Calibri"/>
              <a:ea typeface="Calibri"/>
              <a:cs typeface="Calibri"/>
              <a:sym typeface="Calibri"/>
            </a:endParaRPr>
          </a:p>
        </p:txBody>
      </p:sp>
      <p:sp>
        <p:nvSpPr>
          <p:cNvPr id="168" name="Google Shape;168;p18"/>
          <p:cNvSpPr/>
          <p:nvPr/>
        </p:nvSpPr>
        <p:spPr>
          <a:xfrm>
            <a:off x="3589957" y="1757437"/>
            <a:ext cx="13887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312F2B"/>
              </a:buClr>
              <a:buSzPts val="1400"/>
              <a:buFont typeface="Gelasio"/>
              <a:buNone/>
            </a:pPr>
            <a:r>
              <a:rPr lang="fr" sz="1400">
                <a:solidFill>
                  <a:srgbClr val="312F2B"/>
                </a:solidFill>
                <a:latin typeface="Gelasio"/>
                <a:ea typeface="Gelasio"/>
                <a:cs typeface="Gelasio"/>
                <a:sym typeface="Gelasio"/>
              </a:rPr>
              <a:t>Actionneurs</a:t>
            </a:r>
            <a:endParaRPr sz="1400">
              <a:solidFill>
                <a:schemeClr val="dk1"/>
              </a:solidFill>
              <a:latin typeface="Calibri"/>
              <a:ea typeface="Calibri"/>
              <a:cs typeface="Calibri"/>
              <a:sym typeface="Calibri"/>
            </a:endParaRPr>
          </a:p>
        </p:txBody>
      </p:sp>
      <p:pic>
        <p:nvPicPr>
          <p:cNvPr descr="preencoded.png" id="169" name="Google Shape;169;p18"/>
          <p:cNvPicPr preferRelativeResize="0"/>
          <p:nvPr/>
        </p:nvPicPr>
        <p:blipFill rotWithShape="1">
          <a:blip r:embed="rId5">
            <a:alphaModFix/>
          </a:blip>
          <a:srcRect b="0" l="0" r="0" t="0"/>
          <a:stretch/>
        </p:blipFill>
        <p:spPr>
          <a:xfrm>
            <a:off x="3589957" y="2130624"/>
            <a:ext cx="1972717" cy="1314747"/>
          </a:xfrm>
          <a:prstGeom prst="rect">
            <a:avLst/>
          </a:prstGeom>
          <a:noFill/>
          <a:ln>
            <a:noFill/>
          </a:ln>
        </p:spPr>
      </p:pic>
      <p:sp>
        <p:nvSpPr>
          <p:cNvPr id="170" name="Google Shape;170;p18"/>
          <p:cNvSpPr/>
          <p:nvPr/>
        </p:nvSpPr>
        <p:spPr>
          <a:xfrm>
            <a:off x="3812084" y="3601566"/>
            <a:ext cx="1750500" cy="444300"/>
          </a:xfrm>
          <a:prstGeom prst="rect">
            <a:avLst/>
          </a:prstGeom>
          <a:noFill/>
          <a:ln>
            <a:noFill/>
          </a:ln>
        </p:spPr>
        <p:txBody>
          <a:bodyPr anchorCtr="0" anchor="t" bIns="28575" lIns="57150" spcFirstLastPara="1" rIns="57150" wrap="square" tIns="28575">
            <a:noAutofit/>
          </a:bodyPr>
          <a:lstStyle/>
          <a:p>
            <a:pPr indent="-222250" lvl="0" marL="215900" marR="0" rtl="0" algn="l">
              <a:lnSpc>
                <a:spcPct val="159942"/>
              </a:lnSpc>
              <a:spcBef>
                <a:spcPts val="0"/>
              </a:spcBef>
              <a:spcAft>
                <a:spcPts val="0"/>
              </a:spcAft>
              <a:buClr>
                <a:srgbClr val="272525"/>
              </a:buClr>
              <a:buSzPts val="1100"/>
              <a:buFont typeface="Lato"/>
              <a:buChar char="•"/>
            </a:pPr>
            <a:r>
              <a:rPr lang="fr" sz="1100">
                <a:solidFill>
                  <a:srgbClr val="272525"/>
                </a:solidFill>
                <a:latin typeface="Lato"/>
                <a:ea typeface="Lato"/>
                <a:cs typeface="Lato"/>
                <a:sym typeface="Lato"/>
              </a:rPr>
              <a:t>Commande des opérations de production</a:t>
            </a:r>
            <a:endParaRPr sz="1100">
              <a:solidFill>
                <a:schemeClr val="dk1"/>
              </a:solidFill>
              <a:latin typeface="Calibri"/>
              <a:ea typeface="Calibri"/>
              <a:cs typeface="Calibri"/>
              <a:sym typeface="Calibri"/>
            </a:endParaRPr>
          </a:p>
        </p:txBody>
      </p:sp>
      <p:sp>
        <p:nvSpPr>
          <p:cNvPr id="171" name="Google Shape;171;p18"/>
          <p:cNvSpPr/>
          <p:nvPr/>
        </p:nvSpPr>
        <p:spPr>
          <a:xfrm>
            <a:off x="3812084" y="4406131"/>
            <a:ext cx="1750500" cy="444300"/>
          </a:xfrm>
          <a:prstGeom prst="rect">
            <a:avLst/>
          </a:prstGeom>
          <a:noFill/>
          <a:ln>
            <a:noFill/>
          </a:ln>
        </p:spPr>
        <p:txBody>
          <a:bodyPr anchorCtr="0" anchor="t" bIns="28575" lIns="57150" spcFirstLastPara="1" rIns="57150" wrap="square" tIns="28575">
            <a:noAutofit/>
          </a:bodyPr>
          <a:lstStyle/>
          <a:p>
            <a:pPr indent="-222250" lvl="0" marL="215900" marR="0" rtl="0" algn="l">
              <a:lnSpc>
                <a:spcPct val="159942"/>
              </a:lnSpc>
              <a:spcBef>
                <a:spcPts val="0"/>
              </a:spcBef>
              <a:spcAft>
                <a:spcPts val="0"/>
              </a:spcAft>
              <a:buClr>
                <a:srgbClr val="272525"/>
              </a:buClr>
              <a:buSzPts val="1100"/>
              <a:buFont typeface="Lato"/>
              <a:buChar char="•"/>
            </a:pPr>
            <a:r>
              <a:rPr lang="fr" sz="1100">
                <a:solidFill>
                  <a:srgbClr val="272525"/>
                </a:solidFill>
                <a:latin typeface="Lato"/>
                <a:ea typeface="Lato"/>
                <a:cs typeface="Lato"/>
                <a:sym typeface="Lato"/>
              </a:rPr>
              <a:t>Réponse aux signaux des capteurs</a:t>
            </a:r>
            <a:endParaRPr sz="1100">
              <a:solidFill>
                <a:schemeClr val="dk1"/>
              </a:solidFill>
              <a:latin typeface="Calibri"/>
              <a:ea typeface="Calibri"/>
              <a:cs typeface="Calibri"/>
              <a:sym typeface="Calibri"/>
            </a:endParaRPr>
          </a:p>
        </p:txBody>
      </p:sp>
      <p:sp>
        <p:nvSpPr>
          <p:cNvPr id="172" name="Google Shape;172;p18"/>
          <p:cNvSpPr/>
          <p:nvPr/>
        </p:nvSpPr>
        <p:spPr>
          <a:xfrm>
            <a:off x="5906170" y="1757437"/>
            <a:ext cx="13887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312F2B"/>
              </a:buClr>
              <a:buSzPts val="1400"/>
              <a:buFont typeface="Gelasio"/>
              <a:buNone/>
            </a:pPr>
            <a:r>
              <a:rPr lang="fr" sz="1400">
                <a:solidFill>
                  <a:srgbClr val="312F2B"/>
                </a:solidFill>
                <a:latin typeface="Gelasio"/>
                <a:ea typeface="Gelasio"/>
                <a:cs typeface="Gelasio"/>
                <a:sym typeface="Gelasio"/>
              </a:rPr>
              <a:t>Contrôleurs</a:t>
            </a:r>
            <a:endParaRPr sz="1400">
              <a:solidFill>
                <a:schemeClr val="dk1"/>
              </a:solidFill>
              <a:latin typeface="Calibri"/>
              <a:ea typeface="Calibri"/>
              <a:cs typeface="Calibri"/>
              <a:sym typeface="Calibri"/>
            </a:endParaRPr>
          </a:p>
        </p:txBody>
      </p:sp>
      <p:pic>
        <p:nvPicPr>
          <p:cNvPr descr="preencoded.png" id="173" name="Google Shape;173;p18"/>
          <p:cNvPicPr preferRelativeResize="0"/>
          <p:nvPr/>
        </p:nvPicPr>
        <p:blipFill rotWithShape="1">
          <a:blip r:embed="rId6">
            <a:alphaModFix/>
          </a:blip>
          <a:srcRect b="0" l="0" r="0" t="0"/>
          <a:stretch/>
        </p:blipFill>
        <p:spPr>
          <a:xfrm>
            <a:off x="5906170" y="2130624"/>
            <a:ext cx="1972717" cy="1309836"/>
          </a:xfrm>
          <a:prstGeom prst="rect">
            <a:avLst/>
          </a:prstGeom>
          <a:noFill/>
          <a:ln>
            <a:noFill/>
          </a:ln>
        </p:spPr>
      </p:pic>
      <p:sp>
        <p:nvSpPr>
          <p:cNvPr id="174" name="Google Shape;174;p18"/>
          <p:cNvSpPr/>
          <p:nvPr/>
        </p:nvSpPr>
        <p:spPr>
          <a:xfrm>
            <a:off x="6128296" y="3596655"/>
            <a:ext cx="1750500" cy="222300"/>
          </a:xfrm>
          <a:prstGeom prst="rect">
            <a:avLst/>
          </a:prstGeom>
          <a:noFill/>
          <a:ln>
            <a:noFill/>
          </a:ln>
        </p:spPr>
        <p:txBody>
          <a:bodyPr anchorCtr="0" anchor="t" bIns="28575" lIns="57150" spcFirstLastPara="1" rIns="57150" wrap="square" tIns="28575">
            <a:noAutofit/>
          </a:bodyPr>
          <a:lstStyle/>
          <a:p>
            <a:pPr indent="-222250" lvl="0" marL="215900" marR="0" rtl="0" algn="l">
              <a:lnSpc>
                <a:spcPct val="159942"/>
              </a:lnSpc>
              <a:spcBef>
                <a:spcPts val="0"/>
              </a:spcBef>
              <a:spcAft>
                <a:spcPts val="0"/>
              </a:spcAft>
              <a:buClr>
                <a:srgbClr val="272525"/>
              </a:buClr>
              <a:buSzPts val="1100"/>
              <a:buFont typeface="Lato"/>
              <a:buChar char="•"/>
            </a:pPr>
            <a:r>
              <a:rPr lang="fr" sz="1100">
                <a:solidFill>
                  <a:srgbClr val="272525"/>
                </a:solidFill>
                <a:latin typeface="Lato"/>
                <a:ea typeface="Lato"/>
                <a:cs typeface="Lato"/>
                <a:sym typeface="Lato"/>
              </a:rPr>
              <a:t>Analyse des données</a:t>
            </a:r>
            <a:endParaRPr sz="1100">
              <a:solidFill>
                <a:schemeClr val="dk1"/>
              </a:solidFill>
              <a:latin typeface="Calibri"/>
              <a:ea typeface="Calibri"/>
              <a:cs typeface="Calibri"/>
              <a:sym typeface="Calibri"/>
            </a:endParaRPr>
          </a:p>
        </p:txBody>
      </p:sp>
      <p:sp>
        <p:nvSpPr>
          <p:cNvPr id="175" name="Google Shape;175;p18"/>
          <p:cNvSpPr/>
          <p:nvPr/>
        </p:nvSpPr>
        <p:spPr>
          <a:xfrm>
            <a:off x="6128296" y="3874294"/>
            <a:ext cx="1750500" cy="444300"/>
          </a:xfrm>
          <a:prstGeom prst="rect">
            <a:avLst/>
          </a:prstGeom>
          <a:noFill/>
          <a:ln>
            <a:noFill/>
          </a:ln>
        </p:spPr>
        <p:txBody>
          <a:bodyPr anchorCtr="0" anchor="t" bIns="28575" lIns="57150" spcFirstLastPara="1" rIns="57150" wrap="square" tIns="28575">
            <a:noAutofit/>
          </a:bodyPr>
          <a:lstStyle/>
          <a:p>
            <a:pPr indent="-222250" lvl="0" marL="215900" marR="0" rtl="0" algn="l">
              <a:lnSpc>
                <a:spcPct val="159942"/>
              </a:lnSpc>
              <a:spcBef>
                <a:spcPts val="0"/>
              </a:spcBef>
              <a:spcAft>
                <a:spcPts val="0"/>
              </a:spcAft>
              <a:buClr>
                <a:srgbClr val="272525"/>
              </a:buClr>
              <a:buSzPts val="1100"/>
              <a:buFont typeface="Lato"/>
              <a:buChar char="•"/>
            </a:pPr>
            <a:r>
              <a:rPr lang="fr" sz="1100">
                <a:solidFill>
                  <a:srgbClr val="272525"/>
                </a:solidFill>
                <a:latin typeface="Lato"/>
                <a:ea typeface="Lato"/>
                <a:cs typeface="Lato"/>
                <a:sym typeface="Lato"/>
              </a:rPr>
              <a:t>Prise de décision en temps réel</a:t>
            </a:r>
            <a:endParaRPr sz="1100">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pic>
        <p:nvPicPr>
          <p:cNvPr descr="preencoded.png" id="753" name="Google Shape;753;p5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754" name="Google Shape;754;p54"/>
          <p:cNvSpPr/>
          <p:nvPr/>
        </p:nvSpPr>
        <p:spPr>
          <a:xfrm>
            <a:off x="0" y="0"/>
            <a:ext cx="9144000" cy="5143500"/>
          </a:xfrm>
          <a:prstGeom prst="rect">
            <a:avLst/>
          </a:prstGeom>
          <a:solidFill>
            <a:srgbClr val="FFFFFF">
              <a:alpha val="74900"/>
            </a:srgbClr>
          </a:solidFill>
          <a:ln cap="flat" cmpd="sng" w="13800">
            <a:solidFill>
              <a:srgbClr val="FFFFFF">
                <a:alpha val="63919"/>
              </a:srgbClr>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755" name="Google Shape;755;p54"/>
          <p:cNvSpPr/>
          <p:nvPr/>
        </p:nvSpPr>
        <p:spPr>
          <a:xfrm>
            <a:off x="520750" y="1256250"/>
            <a:ext cx="56040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312F2B"/>
              </a:buClr>
              <a:buSzPts val="2700"/>
              <a:buFont typeface="Gelasio"/>
              <a:buNone/>
            </a:pPr>
            <a:r>
              <a:rPr lang="fr" sz="2700">
                <a:solidFill>
                  <a:srgbClr val="312F2B"/>
                </a:solidFill>
                <a:latin typeface="Gelasio"/>
                <a:ea typeface="Gelasio"/>
                <a:cs typeface="Gelasio"/>
                <a:sym typeface="Gelasio"/>
              </a:rPr>
              <a:t>3. Normalisation des données</a:t>
            </a:r>
            <a:endParaRPr sz="2700">
              <a:solidFill>
                <a:schemeClr val="dk1"/>
              </a:solidFill>
              <a:latin typeface="Calibri"/>
              <a:ea typeface="Calibri"/>
              <a:cs typeface="Calibri"/>
              <a:sym typeface="Calibri"/>
            </a:endParaRPr>
          </a:p>
        </p:txBody>
      </p:sp>
      <p:sp>
        <p:nvSpPr>
          <p:cNvPr id="756" name="Google Shape;756;p54"/>
          <p:cNvSpPr/>
          <p:nvPr/>
        </p:nvSpPr>
        <p:spPr>
          <a:xfrm>
            <a:off x="520749" y="1898526"/>
            <a:ext cx="4673400" cy="8886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lang="fr" sz="1100">
                <a:solidFill>
                  <a:srgbClr val="272525"/>
                </a:solidFill>
                <a:latin typeface="Lato"/>
                <a:ea typeface="Lato"/>
                <a:cs typeface="Lato"/>
                <a:sym typeface="Lato"/>
              </a:rPr>
              <a:t>L'intégration des SI nécessite souvent la normalisation des données pour garantir une compréhension et une utilisation cohérentes des informations. Cela implique l'adoption de normes et de formats communs pour la structuration, le stockage et l'échange des données.</a:t>
            </a:r>
            <a:endParaRPr sz="1100">
              <a:solidFill>
                <a:schemeClr val="dk1"/>
              </a:solidFill>
              <a:latin typeface="Calibri"/>
              <a:ea typeface="Calibri"/>
              <a:cs typeface="Calibri"/>
              <a:sym typeface="Calibri"/>
            </a:endParaRPr>
          </a:p>
        </p:txBody>
      </p:sp>
      <p:sp>
        <p:nvSpPr>
          <p:cNvPr id="757" name="Google Shape;757;p54"/>
          <p:cNvSpPr/>
          <p:nvPr/>
        </p:nvSpPr>
        <p:spPr>
          <a:xfrm>
            <a:off x="742876" y="2943225"/>
            <a:ext cx="4451400" cy="444300"/>
          </a:xfrm>
          <a:prstGeom prst="rect">
            <a:avLst/>
          </a:prstGeom>
          <a:noFill/>
          <a:ln>
            <a:noFill/>
          </a:ln>
        </p:spPr>
        <p:txBody>
          <a:bodyPr anchorCtr="0" anchor="t" bIns="28575" lIns="57150" spcFirstLastPara="1" rIns="57150" wrap="square" tIns="28575">
            <a:noAutofit/>
          </a:bodyPr>
          <a:lstStyle/>
          <a:p>
            <a:pPr indent="-222250" lvl="0" marL="215900" marR="0" rtl="0" algn="l">
              <a:lnSpc>
                <a:spcPct val="159942"/>
              </a:lnSpc>
              <a:spcBef>
                <a:spcPts val="0"/>
              </a:spcBef>
              <a:spcAft>
                <a:spcPts val="0"/>
              </a:spcAft>
              <a:buClr>
                <a:srgbClr val="272525"/>
              </a:buClr>
              <a:buSzPts val="1100"/>
              <a:buFont typeface="Lato"/>
              <a:buChar char="•"/>
            </a:pPr>
            <a:r>
              <a:rPr lang="fr" sz="1100">
                <a:solidFill>
                  <a:srgbClr val="272525"/>
                </a:solidFill>
                <a:latin typeface="Lato"/>
                <a:ea typeface="Lato"/>
                <a:cs typeface="Lato"/>
                <a:sym typeface="Lato"/>
              </a:rPr>
              <a:t>Utilisation de normes telles que le langage XML (eXtensible Markup Language) ou le format EDI (Electronic Data Interchange).</a:t>
            </a:r>
            <a:endParaRPr sz="1100">
              <a:solidFill>
                <a:schemeClr val="dk1"/>
              </a:solidFill>
              <a:latin typeface="Calibri"/>
              <a:ea typeface="Calibri"/>
              <a:cs typeface="Calibri"/>
              <a:sym typeface="Calibri"/>
            </a:endParaRPr>
          </a:p>
        </p:txBody>
      </p:sp>
      <p:sp>
        <p:nvSpPr>
          <p:cNvPr id="758" name="Google Shape;758;p54"/>
          <p:cNvSpPr/>
          <p:nvPr/>
        </p:nvSpPr>
        <p:spPr>
          <a:xfrm>
            <a:off x="742876" y="3442990"/>
            <a:ext cx="4451400" cy="444300"/>
          </a:xfrm>
          <a:prstGeom prst="rect">
            <a:avLst/>
          </a:prstGeom>
          <a:noFill/>
          <a:ln>
            <a:noFill/>
          </a:ln>
        </p:spPr>
        <p:txBody>
          <a:bodyPr anchorCtr="0" anchor="t" bIns="28575" lIns="57150" spcFirstLastPara="1" rIns="57150" wrap="square" tIns="28575">
            <a:noAutofit/>
          </a:bodyPr>
          <a:lstStyle/>
          <a:p>
            <a:pPr indent="-222250" lvl="0" marL="215900" marR="0" rtl="0" algn="l">
              <a:lnSpc>
                <a:spcPct val="159942"/>
              </a:lnSpc>
              <a:spcBef>
                <a:spcPts val="0"/>
              </a:spcBef>
              <a:spcAft>
                <a:spcPts val="0"/>
              </a:spcAft>
              <a:buClr>
                <a:srgbClr val="272525"/>
              </a:buClr>
              <a:buSzPts val="1100"/>
              <a:buFont typeface="Lato"/>
              <a:buChar char="•"/>
            </a:pPr>
            <a:r>
              <a:rPr lang="fr" sz="1100">
                <a:solidFill>
                  <a:srgbClr val="272525"/>
                </a:solidFill>
                <a:latin typeface="Lato"/>
                <a:ea typeface="Lato"/>
                <a:cs typeface="Lato"/>
                <a:sym typeface="Lato"/>
              </a:rPr>
              <a:t>Facilitation de l'échange de données entre les différents systèmes et partenaires commerciaux.</a:t>
            </a:r>
            <a:endParaRPr sz="1100">
              <a:solidFill>
                <a:schemeClr val="dk1"/>
              </a:solidFill>
              <a:latin typeface="Calibri"/>
              <a:ea typeface="Calibri"/>
              <a:cs typeface="Calibri"/>
              <a:sym typeface="Calibri"/>
            </a:endParaRPr>
          </a:p>
        </p:txBody>
      </p:sp>
      <p:pic>
        <p:nvPicPr>
          <p:cNvPr descr="preencoded.png" id="759" name="Google Shape;759;p54"/>
          <p:cNvPicPr preferRelativeResize="0"/>
          <p:nvPr/>
        </p:nvPicPr>
        <p:blipFill rotWithShape="1">
          <a:blip r:embed="rId4">
            <a:alphaModFix/>
          </a:blip>
          <a:srcRect b="0" l="0" r="0" t="0"/>
          <a:stretch/>
        </p:blipFill>
        <p:spPr>
          <a:xfrm>
            <a:off x="5715000" y="0"/>
            <a:ext cx="3429000" cy="5143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pic>
        <p:nvPicPr>
          <p:cNvPr descr="preencoded.png" id="765" name="Google Shape;765;p5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766" name="Google Shape;766;p55"/>
          <p:cNvSpPr/>
          <p:nvPr/>
        </p:nvSpPr>
        <p:spPr>
          <a:xfrm>
            <a:off x="0" y="0"/>
            <a:ext cx="9144000" cy="5143500"/>
          </a:xfrm>
          <a:prstGeom prst="rect">
            <a:avLst/>
          </a:prstGeom>
          <a:solidFill>
            <a:srgbClr val="FFFFFF">
              <a:alpha val="74900"/>
            </a:srgbClr>
          </a:solidFill>
          <a:ln cap="flat" cmpd="sng" w="13800">
            <a:solidFill>
              <a:srgbClr val="FFFFFF">
                <a:alpha val="63919"/>
              </a:srgbClr>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767" name="Google Shape;767;p55"/>
          <p:cNvSpPr/>
          <p:nvPr/>
        </p:nvSpPr>
        <p:spPr>
          <a:xfrm>
            <a:off x="3949750" y="990525"/>
            <a:ext cx="54594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312F2B"/>
              </a:buClr>
              <a:buSzPts val="2700"/>
              <a:buFont typeface="Gelasio"/>
              <a:buNone/>
            </a:pPr>
            <a:r>
              <a:rPr lang="fr" sz="2700">
                <a:solidFill>
                  <a:srgbClr val="312F2B"/>
                </a:solidFill>
                <a:latin typeface="Gelasio"/>
                <a:ea typeface="Gelasio"/>
                <a:cs typeface="Gelasio"/>
                <a:sym typeface="Gelasio"/>
              </a:rPr>
              <a:t>4. Interfaces et connectivité</a:t>
            </a:r>
            <a:endParaRPr sz="2700">
              <a:solidFill>
                <a:schemeClr val="dk1"/>
              </a:solidFill>
              <a:latin typeface="Calibri"/>
              <a:ea typeface="Calibri"/>
              <a:cs typeface="Calibri"/>
              <a:sym typeface="Calibri"/>
            </a:endParaRPr>
          </a:p>
        </p:txBody>
      </p:sp>
      <p:sp>
        <p:nvSpPr>
          <p:cNvPr id="768" name="Google Shape;768;p55"/>
          <p:cNvSpPr/>
          <p:nvPr/>
        </p:nvSpPr>
        <p:spPr>
          <a:xfrm>
            <a:off x="3949749" y="1632793"/>
            <a:ext cx="4673400" cy="8886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lang="fr" sz="1100">
                <a:solidFill>
                  <a:srgbClr val="272525"/>
                </a:solidFill>
                <a:latin typeface="Lato"/>
                <a:ea typeface="Lato"/>
                <a:cs typeface="Lato"/>
                <a:sym typeface="Lato"/>
              </a:rPr>
              <a:t>L'intégration des SI nécessite la mise en place d'interfaces et de mécanismes de connectivité pour permettre la communication entre les différents systèmes. Cela garantit l'interopérabilité et la fluidité des échanges d'informations entre les systèmes.</a:t>
            </a:r>
            <a:endParaRPr sz="1100">
              <a:solidFill>
                <a:schemeClr val="dk1"/>
              </a:solidFill>
              <a:latin typeface="Calibri"/>
              <a:ea typeface="Calibri"/>
              <a:cs typeface="Calibri"/>
              <a:sym typeface="Calibri"/>
            </a:endParaRPr>
          </a:p>
        </p:txBody>
      </p:sp>
      <p:sp>
        <p:nvSpPr>
          <p:cNvPr id="769" name="Google Shape;769;p55"/>
          <p:cNvSpPr/>
          <p:nvPr/>
        </p:nvSpPr>
        <p:spPr>
          <a:xfrm>
            <a:off x="3949749" y="2785988"/>
            <a:ext cx="312300" cy="312300"/>
          </a:xfrm>
          <a:prstGeom prst="roundRect">
            <a:avLst>
              <a:gd fmla="val 20000" name="adj"/>
            </a:avLst>
          </a:prstGeom>
          <a:solidFill>
            <a:srgbClr val="E8E8E3"/>
          </a:solidFill>
          <a:ln cap="flat" cmpd="sng" w="13800">
            <a:solidFill>
              <a:srgbClr val="D1D1C7"/>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770" name="Google Shape;770;p55"/>
          <p:cNvSpPr/>
          <p:nvPr/>
        </p:nvSpPr>
        <p:spPr>
          <a:xfrm>
            <a:off x="4060701" y="2812033"/>
            <a:ext cx="90600" cy="2604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272525"/>
              </a:buClr>
              <a:buSzPts val="1600"/>
              <a:buFont typeface="Gelasio"/>
              <a:buNone/>
            </a:pPr>
            <a:r>
              <a:rPr lang="fr" sz="1600">
                <a:solidFill>
                  <a:srgbClr val="272525"/>
                </a:solidFill>
                <a:latin typeface="Gelasio"/>
                <a:ea typeface="Gelasio"/>
                <a:cs typeface="Gelasio"/>
                <a:sym typeface="Gelasio"/>
              </a:rPr>
              <a:t>1</a:t>
            </a:r>
            <a:endParaRPr sz="1600">
              <a:solidFill>
                <a:schemeClr val="dk1"/>
              </a:solidFill>
              <a:latin typeface="Calibri"/>
              <a:ea typeface="Calibri"/>
              <a:cs typeface="Calibri"/>
              <a:sym typeface="Calibri"/>
            </a:endParaRPr>
          </a:p>
        </p:txBody>
      </p:sp>
      <p:sp>
        <p:nvSpPr>
          <p:cNvPr id="771" name="Google Shape;771;p55"/>
          <p:cNvSpPr/>
          <p:nvPr/>
        </p:nvSpPr>
        <p:spPr>
          <a:xfrm>
            <a:off x="4401071" y="2833688"/>
            <a:ext cx="13887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272525"/>
              </a:buClr>
              <a:buSzPts val="1400"/>
              <a:buFont typeface="Gelasio"/>
              <a:buNone/>
            </a:pPr>
            <a:r>
              <a:rPr lang="fr" sz="1400">
                <a:solidFill>
                  <a:srgbClr val="272525"/>
                </a:solidFill>
                <a:latin typeface="Gelasio"/>
                <a:ea typeface="Gelasio"/>
                <a:cs typeface="Gelasio"/>
                <a:sym typeface="Gelasio"/>
              </a:rPr>
              <a:t>Services web</a:t>
            </a:r>
            <a:endParaRPr sz="1400">
              <a:solidFill>
                <a:schemeClr val="dk1"/>
              </a:solidFill>
              <a:latin typeface="Calibri"/>
              <a:ea typeface="Calibri"/>
              <a:cs typeface="Calibri"/>
              <a:sym typeface="Calibri"/>
            </a:endParaRPr>
          </a:p>
        </p:txBody>
      </p:sp>
      <p:sp>
        <p:nvSpPr>
          <p:cNvPr id="772" name="Google Shape;772;p55"/>
          <p:cNvSpPr/>
          <p:nvPr/>
        </p:nvSpPr>
        <p:spPr>
          <a:xfrm>
            <a:off x="6355928" y="2785988"/>
            <a:ext cx="312300" cy="312300"/>
          </a:xfrm>
          <a:prstGeom prst="roundRect">
            <a:avLst>
              <a:gd fmla="val 20000" name="adj"/>
            </a:avLst>
          </a:prstGeom>
          <a:solidFill>
            <a:srgbClr val="E8E8E3"/>
          </a:solidFill>
          <a:ln cap="flat" cmpd="sng" w="13800">
            <a:solidFill>
              <a:srgbClr val="D1D1C7"/>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773" name="Google Shape;773;p55"/>
          <p:cNvSpPr/>
          <p:nvPr/>
        </p:nvSpPr>
        <p:spPr>
          <a:xfrm>
            <a:off x="6452593" y="2812033"/>
            <a:ext cx="119100" cy="2604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272525"/>
              </a:buClr>
              <a:buSzPts val="1600"/>
              <a:buFont typeface="Gelasio"/>
              <a:buNone/>
            </a:pPr>
            <a:r>
              <a:rPr lang="fr" sz="1600">
                <a:solidFill>
                  <a:srgbClr val="272525"/>
                </a:solidFill>
                <a:latin typeface="Gelasio"/>
                <a:ea typeface="Gelasio"/>
                <a:cs typeface="Gelasio"/>
                <a:sym typeface="Gelasio"/>
              </a:rPr>
              <a:t>2</a:t>
            </a:r>
            <a:endParaRPr sz="1600">
              <a:solidFill>
                <a:schemeClr val="dk1"/>
              </a:solidFill>
              <a:latin typeface="Calibri"/>
              <a:ea typeface="Calibri"/>
              <a:cs typeface="Calibri"/>
              <a:sym typeface="Calibri"/>
            </a:endParaRPr>
          </a:p>
        </p:txBody>
      </p:sp>
      <p:sp>
        <p:nvSpPr>
          <p:cNvPr id="774" name="Google Shape;774;p55"/>
          <p:cNvSpPr/>
          <p:nvPr/>
        </p:nvSpPr>
        <p:spPr>
          <a:xfrm>
            <a:off x="6807249" y="2833688"/>
            <a:ext cx="1815900" cy="6510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272525"/>
              </a:buClr>
              <a:buSzPts val="1400"/>
              <a:buFont typeface="Gelasio"/>
              <a:buNone/>
            </a:pPr>
            <a:r>
              <a:rPr lang="fr" sz="1400">
                <a:solidFill>
                  <a:srgbClr val="272525"/>
                </a:solidFill>
                <a:latin typeface="Gelasio"/>
                <a:ea typeface="Gelasio"/>
                <a:cs typeface="Gelasio"/>
                <a:sym typeface="Gelasio"/>
              </a:rPr>
              <a:t>API (Application Programming Interface)</a:t>
            </a:r>
            <a:endParaRPr sz="1400">
              <a:solidFill>
                <a:schemeClr val="dk1"/>
              </a:solidFill>
              <a:latin typeface="Calibri"/>
              <a:ea typeface="Calibri"/>
              <a:cs typeface="Calibri"/>
              <a:sym typeface="Calibri"/>
            </a:endParaRPr>
          </a:p>
        </p:txBody>
      </p:sp>
      <p:sp>
        <p:nvSpPr>
          <p:cNvPr id="775" name="Google Shape;775;p55"/>
          <p:cNvSpPr/>
          <p:nvPr/>
        </p:nvSpPr>
        <p:spPr>
          <a:xfrm>
            <a:off x="3949749" y="3732014"/>
            <a:ext cx="312300" cy="312300"/>
          </a:xfrm>
          <a:prstGeom prst="roundRect">
            <a:avLst>
              <a:gd fmla="val 20000" name="adj"/>
            </a:avLst>
          </a:prstGeom>
          <a:solidFill>
            <a:srgbClr val="E8E8E3"/>
          </a:solidFill>
          <a:ln cap="flat" cmpd="sng" w="13800">
            <a:solidFill>
              <a:srgbClr val="D1D1C7"/>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776" name="Google Shape;776;p55"/>
          <p:cNvSpPr/>
          <p:nvPr/>
        </p:nvSpPr>
        <p:spPr>
          <a:xfrm>
            <a:off x="4048795" y="3758059"/>
            <a:ext cx="114300" cy="2604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272525"/>
              </a:buClr>
              <a:buSzPts val="1600"/>
              <a:buFont typeface="Gelasio"/>
              <a:buNone/>
            </a:pPr>
            <a:r>
              <a:rPr lang="fr" sz="1600">
                <a:solidFill>
                  <a:srgbClr val="272525"/>
                </a:solidFill>
                <a:latin typeface="Gelasio"/>
                <a:ea typeface="Gelasio"/>
                <a:cs typeface="Gelasio"/>
                <a:sym typeface="Gelasio"/>
              </a:rPr>
              <a:t>3</a:t>
            </a:r>
            <a:endParaRPr sz="1600">
              <a:solidFill>
                <a:schemeClr val="dk1"/>
              </a:solidFill>
              <a:latin typeface="Calibri"/>
              <a:ea typeface="Calibri"/>
              <a:cs typeface="Calibri"/>
              <a:sym typeface="Calibri"/>
            </a:endParaRPr>
          </a:p>
        </p:txBody>
      </p:sp>
      <p:sp>
        <p:nvSpPr>
          <p:cNvPr id="777" name="Google Shape;777;p55"/>
          <p:cNvSpPr/>
          <p:nvPr/>
        </p:nvSpPr>
        <p:spPr>
          <a:xfrm>
            <a:off x="4401071" y="3779714"/>
            <a:ext cx="32433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272525"/>
              </a:buClr>
              <a:buSzPts val="1400"/>
              <a:buFont typeface="Gelasio"/>
              <a:buNone/>
            </a:pPr>
            <a:r>
              <a:rPr lang="fr" sz="1400">
                <a:solidFill>
                  <a:srgbClr val="272525"/>
                </a:solidFill>
                <a:latin typeface="Gelasio"/>
                <a:ea typeface="Gelasio"/>
                <a:cs typeface="Gelasio"/>
                <a:sym typeface="Gelasio"/>
              </a:rPr>
              <a:t>Protocoles de communication standardisés</a:t>
            </a:r>
            <a:endParaRPr sz="1400">
              <a:solidFill>
                <a:schemeClr val="dk1"/>
              </a:solidFill>
              <a:latin typeface="Calibri"/>
              <a:ea typeface="Calibri"/>
              <a:cs typeface="Calibri"/>
              <a:sym typeface="Calibri"/>
            </a:endParaRPr>
          </a:p>
        </p:txBody>
      </p:sp>
      <p:pic>
        <p:nvPicPr>
          <p:cNvPr descr="preencoded.png" id="778" name="Google Shape;778;p55"/>
          <p:cNvPicPr preferRelativeResize="0"/>
          <p:nvPr/>
        </p:nvPicPr>
        <p:blipFill rotWithShape="1">
          <a:blip r:embed="rId4">
            <a:alphaModFix/>
          </a:blip>
          <a:srcRect b="0" l="0" r="0" t="0"/>
          <a:stretch/>
        </p:blipFill>
        <p:spPr>
          <a:xfrm>
            <a:off x="0" y="0"/>
            <a:ext cx="3429000" cy="5143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pic>
        <p:nvPicPr>
          <p:cNvPr descr="preencoded.png" id="784" name="Google Shape;784;p5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785" name="Google Shape;785;p56"/>
          <p:cNvSpPr/>
          <p:nvPr/>
        </p:nvSpPr>
        <p:spPr>
          <a:xfrm>
            <a:off x="0" y="0"/>
            <a:ext cx="9144000" cy="5143500"/>
          </a:xfrm>
          <a:prstGeom prst="rect">
            <a:avLst/>
          </a:prstGeom>
          <a:solidFill>
            <a:srgbClr val="FFFFFF">
              <a:alpha val="74900"/>
            </a:srgbClr>
          </a:solidFill>
          <a:ln cap="flat" cmpd="sng" w="13800">
            <a:solidFill>
              <a:srgbClr val="FFFFFF">
                <a:alpha val="63919"/>
              </a:srgbClr>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786" name="Google Shape;786;p56"/>
          <p:cNvSpPr/>
          <p:nvPr/>
        </p:nvSpPr>
        <p:spPr>
          <a:xfrm>
            <a:off x="1273751" y="383975"/>
            <a:ext cx="73401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312F2B"/>
              </a:buClr>
              <a:buSzPts val="2700"/>
              <a:buFont typeface="Gelasio"/>
              <a:buNone/>
            </a:pPr>
            <a:r>
              <a:rPr lang="fr" sz="2700">
                <a:solidFill>
                  <a:srgbClr val="312F2B"/>
                </a:solidFill>
                <a:latin typeface="Gelasio"/>
                <a:ea typeface="Gelasio"/>
                <a:cs typeface="Gelasio"/>
                <a:sym typeface="Gelasio"/>
              </a:rPr>
              <a:t>5. Gestion des identités et de la sécurité</a:t>
            </a:r>
            <a:endParaRPr sz="2700">
              <a:solidFill>
                <a:schemeClr val="dk1"/>
              </a:solidFill>
              <a:latin typeface="Calibri"/>
              <a:ea typeface="Calibri"/>
              <a:cs typeface="Calibri"/>
              <a:sym typeface="Calibri"/>
            </a:endParaRPr>
          </a:p>
        </p:txBody>
      </p:sp>
      <p:sp>
        <p:nvSpPr>
          <p:cNvPr id="787" name="Google Shape;787;p56"/>
          <p:cNvSpPr/>
          <p:nvPr/>
        </p:nvSpPr>
        <p:spPr>
          <a:xfrm>
            <a:off x="1273746" y="1095673"/>
            <a:ext cx="6596400" cy="8886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lang="fr" sz="1100">
                <a:solidFill>
                  <a:srgbClr val="272525"/>
                </a:solidFill>
                <a:latin typeface="Lato"/>
                <a:ea typeface="Lato"/>
                <a:cs typeface="Lato"/>
                <a:sym typeface="Lato"/>
              </a:rPr>
              <a:t>L'intégration des SI dans l'industrie nécessite une gestion rigoureuse des identités et des droits d'accès pour assurer la sécurité des données et des systèmes. Cela implique la mise en place de mécanismes d'authentification, d'autorisation et de contrôle des accès pour garantir que seules les personnes autorisées puissent accéder aux informations sensibles.</a:t>
            </a:r>
            <a:endParaRPr sz="1100">
              <a:solidFill>
                <a:schemeClr val="dk1"/>
              </a:solidFill>
              <a:latin typeface="Calibri"/>
              <a:ea typeface="Calibri"/>
              <a:cs typeface="Calibri"/>
              <a:sym typeface="Calibri"/>
            </a:endParaRPr>
          </a:p>
        </p:txBody>
      </p:sp>
      <p:sp>
        <p:nvSpPr>
          <p:cNvPr id="788" name="Google Shape;788;p56"/>
          <p:cNvSpPr/>
          <p:nvPr/>
        </p:nvSpPr>
        <p:spPr>
          <a:xfrm>
            <a:off x="4558159" y="2140372"/>
            <a:ext cx="27900" cy="2619300"/>
          </a:xfrm>
          <a:prstGeom prst="rect">
            <a:avLst/>
          </a:prstGeom>
          <a:solidFill>
            <a:srgbClr val="D1D1C7"/>
          </a:solidFill>
          <a:ln>
            <a:noFill/>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789" name="Google Shape;789;p56"/>
          <p:cNvSpPr/>
          <p:nvPr/>
        </p:nvSpPr>
        <p:spPr>
          <a:xfrm>
            <a:off x="4728233" y="2391184"/>
            <a:ext cx="486000" cy="27900"/>
          </a:xfrm>
          <a:prstGeom prst="rect">
            <a:avLst/>
          </a:prstGeom>
          <a:solidFill>
            <a:srgbClr val="D1D1C7"/>
          </a:solidFill>
          <a:ln>
            <a:noFill/>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790" name="Google Shape;790;p56"/>
          <p:cNvSpPr/>
          <p:nvPr/>
        </p:nvSpPr>
        <p:spPr>
          <a:xfrm>
            <a:off x="4415768" y="2248868"/>
            <a:ext cx="312300" cy="312300"/>
          </a:xfrm>
          <a:prstGeom prst="roundRect">
            <a:avLst>
              <a:gd fmla="val 20000" name="adj"/>
            </a:avLst>
          </a:prstGeom>
          <a:solidFill>
            <a:srgbClr val="E8E8E3"/>
          </a:solidFill>
          <a:ln cap="flat" cmpd="sng" w="13800">
            <a:solidFill>
              <a:srgbClr val="D1D1C7"/>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791" name="Google Shape;791;p56"/>
          <p:cNvSpPr/>
          <p:nvPr/>
        </p:nvSpPr>
        <p:spPr>
          <a:xfrm>
            <a:off x="4526719" y="2274913"/>
            <a:ext cx="90600" cy="2604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272525"/>
              </a:buClr>
              <a:buSzPts val="1600"/>
              <a:buFont typeface="Gelasio"/>
              <a:buNone/>
            </a:pPr>
            <a:r>
              <a:rPr lang="fr" sz="1600">
                <a:solidFill>
                  <a:srgbClr val="272525"/>
                </a:solidFill>
                <a:latin typeface="Gelasio"/>
                <a:ea typeface="Gelasio"/>
                <a:cs typeface="Gelasio"/>
                <a:sym typeface="Gelasio"/>
              </a:rPr>
              <a:t>1</a:t>
            </a:r>
            <a:endParaRPr sz="1600">
              <a:solidFill>
                <a:schemeClr val="dk1"/>
              </a:solidFill>
              <a:latin typeface="Calibri"/>
              <a:ea typeface="Calibri"/>
              <a:cs typeface="Calibri"/>
              <a:sym typeface="Calibri"/>
            </a:endParaRPr>
          </a:p>
        </p:txBody>
      </p:sp>
      <p:sp>
        <p:nvSpPr>
          <p:cNvPr id="792" name="Google Shape;792;p56"/>
          <p:cNvSpPr/>
          <p:nvPr/>
        </p:nvSpPr>
        <p:spPr>
          <a:xfrm>
            <a:off x="5335770" y="2279225"/>
            <a:ext cx="19818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272525"/>
              </a:buClr>
              <a:buSzPts val="1400"/>
              <a:buFont typeface="Gelasio"/>
              <a:buNone/>
            </a:pPr>
            <a:r>
              <a:rPr lang="fr" sz="1400">
                <a:solidFill>
                  <a:srgbClr val="272525"/>
                </a:solidFill>
                <a:latin typeface="Gelasio"/>
                <a:ea typeface="Gelasio"/>
                <a:cs typeface="Gelasio"/>
                <a:sym typeface="Gelasio"/>
              </a:rPr>
              <a:t>Authentification</a:t>
            </a:r>
            <a:endParaRPr sz="1400">
              <a:solidFill>
                <a:schemeClr val="dk1"/>
              </a:solidFill>
              <a:latin typeface="Calibri"/>
              <a:ea typeface="Calibri"/>
              <a:cs typeface="Calibri"/>
              <a:sym typeface="Calibri"/>
            </a:endParaRPr>
          </a:p>
        </p:txBody>
      </p:sp>
      <p:sp>
        <p:nvSpPr>
          <p:cNvPr id="793" name="Google Shape;793;p56"/>
          <p:cNvSpPr/>
          <p:nvPr/>
        </p:nvSpPr>
        <p:spPr>
          <a:xfrm>
            <a:off x="5335786" y="2635076"/>
            <a:ext cx="2534400" cy="444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lang="fr" sz="1100">
                <a:solidFill>
                  <a:srgbClr val="272525"/>
                </a:solidFill>
                <a:latin typeface="Lato"/>
                <a:ea typeface="Lato"/>
                <a:cs typeface="Lato"/>
                <a:sym typeface="Lato"/>
              </a:rPr>
              <a:t>Vérification de l'identité de l'utilisateur (mot de passe, carte à puce, biométrie).</a:t>
            </a:r>
            <a:endParaRPr sz="1100">
              <a:solidFill>
                <a:schemeClr val="dk1"/>
              </a:solidFill>
              <a:latin typeface="Calibri"/>
              <a:ea typeface="Calibri"/>
              <a:cs typeface="Calibri"/>
              <a:sym typeface="Calibri"/>
            </a:endParaRPr>
          </a:p>
        </p:txBody>
      </p:sp>
      <p:sp>
        <p:nvSpPr>
          <p:cNvPr id="794" name="Google Shape;794;p56"/>
          <p:cNvSpPr/>
          <p:nvPr/>
        </p:nvSpPr>
        <p:spPr>
          <a:xfrm>
            <a:off x="3929769" y="3085468"/>
            <a:ext cx="486000" cy="27900"/>
          </a:xfrm>
          <a:prstGeom prst="rect">
            <a:avLst/>
          </a:prstGeom>
          <a:solidFill>
            <a:srgbClr val="D1D1C7"/>
          </a:solidFill>
          <a:ln>
            <a:noFill/>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795" name="Google Shape;795;p56"/>
          <p:cNvSpPr/>
          <p:nvPr/>
        </p:nvSpPr>
        <p:spPr>
          <a:xfrm>
            <a:off x="4415768" y="2943151"/>
            <a:ext cx="312300" cy="312300"/>
          </a:xfrm>
          <a:prstGeom prst="roundRect">
            <a:avLst>
              <a:gd fmla="val 20000" name="adj"/>
            </a:avLst>
          </a:prstGeom>
          <a:solidFill>
            <a:srgbClr val="E8E8E3"/>
          </a:solidFill>
          <a:ln cap="flat" cmpd="sng" w="13800">
            <a:solidFill>
              <a:srgbClr val="D1D1C7"/>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796" name="Google Shape;796;p56"/>
          <p:cNvSpPr/>
          <p:nvPr/>
        </p:nvSpPr>
        <p:spPr>
          <a:xfrm>
            <a:off x="4512431" y="2969196"/>
            <a:ext cx="119100" cy="2604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272525"/>
              </a:buClr>
              <a:buSzPts val="1600"/>
              <a:buFont typeface="Gelasio"/>
              <a:buNone/>
            </a:pPr>
            <a:r>
              <a:rPr lang="fr" sz="1600">
                <a:solidFill>
                  <a:srgbClr val="272525"/>
                </a:solidFill>
                <a:latin typeface="Gelasio"/>
                <a:ea typeface="Gelasio"/>
                <a:cs typeface="Gelasio"/>
                <a:sym typeface="Gelasio"/>
              </a:rPr>
              <a:t>2</a:t>
            </a:r>
            <a:endParaRPr sz="1600">
              <a:solidFill>
                <a:schemeClr val="dk1"/>
              </a:solidFill>
              <a:latin typeface="Calibri"/>
              <a:ea typeface="Calibri"/>
              <a:cs typeface="Calibri"/>
              <a:sym typeface="Calibri"/>
            </a:endParaRPr>
          </a:p>
        </p:txBody>
      </p:sp>
      <p:sp>
        <p:nvSpPr>
          <p:cNvPr id="797" name="Google Shape;797;p56"/>
          <p:cNvSpPr/>
          <p:nvPr/>
        </p:nvSpPr>
        <p:spPr>
          <a:xfrm>
            <a:off x="2419499" y="2973511"/>
            <a:ext cx="1388700" cy="216900"/>
          </a:xfrm>
          <a:prstGeom prst="rect">
            <a:avLst/>
          </a:prstGeom>
          <a:noFill/>
          <a:ln>
            <a:noFill/>
          </a:ln>
        </p:spPr>
        <p:txBody>
          <a:bodyPr anchorCtr="0" anchor="t" bIns="28575" lIns="57150" spcFirstLastPara="1" rIns="57150" wrap="square" tIns="28575">
            <a:noAutofit/>
          </a:bodyPr>
          <a:lstStyle/>
          <a:p>
            <a:pPr indent="0" lvl="0" marL="0" marR="0" rtl="0" algn="r">
              <a:lnSpc>
                <a:spcPct val="125011"/>
              </a:lnSpc>
              <a:spcBef>
                <a:spcPts val="0"/>
              </a:spcBef>
              <a:spcAft>
                <a:spcPts val="0"/>
              </a:spcAft>
              <a:buClr>
                <a:srgbClr val="272525"/>
              </a:buClr>
              <a:buSzPts val="1400"/>
              <a:buFont typeface="Gelasio"/>
              <a:buNone/>
            </a:pPr>
            <a:r>
              <a:rPr lang="fr" sz="1400">
                <a:solidFill>
                  <a:srgbClr val="272525"/>
                </a:solidFill>
                <a:latin typeface="Gelasio"/>
                <a:ea typeface="Gelasio"/>
                <a:cs typeface="Gelasio"/>
                <a:sym typeface="Gelasio"/>
              </a:rPr>
              <a:t>Autorisation</a:t>
            </a:r>
            <a:endParaRPr sz="1400">
              <a:solidFill>
                <a:schemeClr val="dk1"/>
              </a:solidFill>
              <a:latin typeface="Calibri"/>
              <a:ea typeface="Calibri"/>
              <a:cs typeface="Calibri"/>
              <a:sym typeface="Calibri"/>
            </a:endParaRPr>
          </a:p>
        </p:txBody>
      </p:sp>
      <p:sp>
        <p:nvSpPr>
          <p:cNvPr id="798" name="Google Shape;798;p56"/>
          <p:cNvSpPr/>
          <p:nvPr/>
        </p:nvSpPr>
        <p:spPr>
          <a:xfrm>
            <a:off x="1273746" y="3329359"/>
            <a:ext cx="2534400" cy="666300"/>
          </a:xfrm>
          <a:prstGeom prst="rect">
            <a:avLst/>
          </a:prstGeom>
          <a:noFill/>
          <a:ln>
            <a:noFill/>
          </a:ln>
        </p:spPr>
        <p:txBody>
          <a:bodyPr anchorCtr="0" anchor="t" bIns="28575" lIns="57150" spcFirstLastPara="1" rIns="57150" wrap="square" tIns="28575">
            <a:noAutofit/>
          </a:bodyPr>
          <a:lstStyle/>
          <a:p>
            <a:pPr indent="0" lvl="0" marL="0" marR="0" rtl="0" algn="r">
              <a:lnSpc>
                <a:spcPct val="159942"/>
              </a:lnSpc>
              <a:spcBef>
                <a:spcPts val="0"/>
              </a:spcBef>
              <a:spcAft>
                <a:spcPts val="0"/>
              </a:spcAft>
              <a:buClr>
                <a:srgbClr val="272525"/>
              </a:buClr>
              <a:buSzPts val="1100"/>
              <a:buFont typeface="Lato"/>
              <a:buNone/>
            </a:pPr>
            <a:r>
              <a:rPr lang="fr" sz="1100">
                <a:solidFill>
                  <a:srgbClr val="272525"/>
                </a:solidFill>
                <a:latin typeface="Lato"/>
                <a:ea typeface="Lato"/>
                <a:cs typeface="Lato"/>
                <a:sym typeface="Lato"/>
              </a:rPr>
              <a:t>Attribution des droits d'accès à l'utilisateur en fonction de son profil et de son besoin d'accès.</a:t>
            </a:r>
            <a:endParaRPr sz="1100">
              <a:solidFill>
                <a:schemeClr val="dk1"/>
              </a:solidFill>
              <a:latin typeface="Calibri"/>
              <a:ea typeface="Calibri"/>
              <a:cs typeface="Calibri"/>
              <a:sym typeface="Calibri"/>
            </a:endParaRPr>
          </a:p>
        </p:txBody>
      </p:sp>
      <p:sp>
        <p:nvSpPr>
          <p:cNvPr id="799" name="Google Shape;799;p56"/>
          <p:cNvSpPr/>
          <p:nvPr/>
        </p:nvSpPr>
        <p:spPr>
          <a:xfrm>
            <a:off x="4728233" y="3804828"/>
            <a:ext cx="486000" cy="27900"/>
          </a:xfrm>
          <a:prstGeom prst="rect">
            <a:avLst/>
          </a:prstGeom>
          <a:solidFill>
            <a:srgbClr val="D1D1C7"/>
          </a:solidFill>
          <a:ln>
            <a:noFill/>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800" name="Google Shape;800;p56"/>
          <p:cNvSpPr/>
          <p:nvPr/>
        </p:nvSpPr>
        <p:spPr>
          <a:xfrm>
            <a:off x="4415768" y="3662511"/>
            <a:ext cx="312300" cy="312300"/>
          </a:xfrm>
          <a:prstGeom prst="roundRect">
            <a:avLst>
              <a:gd fmla="val 20000" name="adj"/>
            </a:avLst>
          </a:prstGeom>
          <a:solidFill>
            <a:srgbClr val="E8E8E3"/>
          </a:solidFill>
          <a:ln cap="flat" cmpd="sng" w="13800">
            <a:solidFill>
              <a:srgbClr val="D1D1C7"/>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801" name="Google Shape;801;p56"/>
          <p:cNvSpPr/>
          <p:nvPr/>
        </p:nvSpPr>
        <p:spPr>
          <a:xfrm>
            <a:off x="4514813" y="3688556"/>
            <a:ext cx="114300" cy="260400"/>
          </a:xfrm>
          <a:prstGeom prst="rect">
            <a:avLst/>
          </a:prstGeom>
          <a:noFill/>
          <a:ln>
            <a:noFill/>
          </a:ln>
        </p:spPr>
        <p:txBody>
          <a:bodyPr anchorCtr="0" anchor="t" bIns="28575" lIns="57150" spcFirstLastPara="1" rIns="57150" wrap="square" tIns="28575">
            <a:noAutofit/>
          </a:bodyPr>
          <a:lstStyle/>
          <a:p>
            <a:pPr indent="0" lvl="0" marL="0" marR="0" rtl="0" algn="ctr">
              <a:lnSpc>
                <a:spcPct val="125038"/>
              </a:lnSpc>
              <a:spcBef>
                <a:spcPts val="0"/>
              </a:spcBef>
              <a:spcAft>
                <a:spcPts val="0"/>
              </a:spcAft>
              <a:buClr>
                <a:srgbClr val="272525"/>
              </a:buClr>
              <a:buSzPts val="1600"/>
              <a:buFont typeface="Gelasio"/>
              <a:buNone/>
            </a:pPr>
            <a:r>
              <a:rPr lang="fr" sz="1600">
                <a:solidFill>
                  <a:srgbClr val="272525"/>
                </a:solidFill>
                <a:latin typeface="Gelasio"/>
                <a:ea typeface="Gelasio"/>
                <a:cs typeface="Gelasio"/>
                <a:sym typeface="Gelasio"/>
              </a:rPr>
              <a:t>3</a:t>
            </a:r>
            <a:endParaRPr sz="1600">
              <a:solidFill>
                <a:schemeClr val="dk1"/>
              </a:solidFill>
              <a:latin typeface="Calibri"/>
              <a:ea typeface="Calibri"/>
              <a:cs typeface="Calibri"/>
              <a:sym typeface="Calibri"/>
            </a:endParaRPr>
          </a:p>
        </p:txBody>
      </p:sp>
      <p:sp>
        <p:nvSpPr>
          <p:cNvPr id="802" name="Google Shape;802;p56"/>
          <p:cNvSpPr/>
          <p:nvPr/>
        </p:nvSpPr>
        <p:spPr>
          <a:xfrm>
            <a:off x="5335767" y="3692875"/>
            <a:ext cx="23589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272525"/>
              </a:buClr>
              <a:buSzPts val="1400"/>
              <a:buFont typeface="Gelasio"/>
              <a:buNone/>
            </a:pPr>
            <a:r>
              <a:rPr lang="fr" sz="1400">
                <a:solidFill>
                  <a:srgbClr val="272525"/>
                </a:solidFill>
                <a:latin typeface="Gelasio"/>
                <a:ea typeface="Gelasio"/>
                <a:cs typeface="Gelasio"/>
                <a:sym typeface="Gelasio"/>
              </a:rPr>
              <a:t>Contrôle des accès</a:t>
            </a:r>
            <a:endParaRPr sz="1400">
              <a:solidFill>
                <a:schemeClr val="dk1"/>
              </a:solidFill>
              <a:latin typeface="Calibri"/>
              <a:ea typeface="Calibri"/>
              <a:cs typeface="Calibri"/>
              <a:sym typeface="Calibri"/>
            </a:endParaRPr>
          </a:p>
        </p:txBody>
      </p:sp>
      <p:sp>
        <p:nvSpPr>
          <p:cNvPr id="803" name="Google Shape;803;p56"/>
          <p:cNvSpPr/>
          <p:nvPr/>
        </p:nvSpPr>
        <p:spPr>
          <a:xfrm>
            <a:off x="5335786" y="4048720"/>
            <a:ext cx="2534400" cy="444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lang="fr" sz="1100">
                <a:solidFill>
                  <a:srgbClr val="272525"/>
                </a:solidFill>
                <a:latin typeface="Lato"/>
                <a:ea typeface="Lato"/>
                <a:cs typeface="Lato"/>
                <a:sym typeface="Lato"/>
              </a:rPr>
              <a:t>Supervision et journalisation des accès pour renforcer la traçabilité et la sécurité.</a:t>
            </a:r>
            <a:endParaRPr sz="1100">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pic>
        <p:nvPicPr>
          <p:cNvPr descr="preencoded.png" id="809" name="Google Shape;809;p5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810" name="Google Shape;810;p57"/>
          <p:cNvSpPr/>
          <p:nvPr/>
        </p:nvSpPr>
        <p:spPr>
          <a:xfrm>
            <a:off x="0" y="0"/>
            <a:ext cx="9144000" cy="5144700"/>
          </a:xfrm>
          <a:prstGeom prst="rect">
            <a:avLst/>
          </a:prstGeom>
          <a:solidFill>
            <a:srgbClr val="FFFFFF">
              <a:alpha val="74900"/>
            </a:srgbClr>
          </a:solidFill>
          <a:ln cap="flat" cmpd="sng" w="13675">
            <a:solidFill>
              <a:srgbClr val="FFFFFF">
                <a:alpha val="63919"/>
              </a:srgbClr>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811" name="Google Shape;811;p57"/>
          <p:cNvSpPr/>
          <p:nvPr/>
        </p:nvSpPr>
        <p:spPr>
          <a:xfrm>
            <a:off x="1297998" y="379075"/>
            <a:ext cx="5611800" cy="430800"/>
          </a:xfrm>
          <a:prstGeom prst="rect">
            <a:avLst/>
          </a:prstGeom>
          <a:noFill/>
          <a:ln>
            <a:noFill/>
          </a:ln>
        </p:spPr>
        <p:txBody>
          <a:bodyPr anchorCtr="0" anchor="t" bIns="28575" lIns="57150" spcFirstLastPara="1" rIns="57150" wrap="square" tIns="28575">
            <a:noAutofit/>
          </a:bodyPr>
          <a:lstStyle/>
          <a:p>
            <a:pPr indent="0" lvl="0" marL="0" marR="0" rtl="0" algn="l">
              <a:lnSpc>
                <a:spcPct val="124988"/>
              </a:lnSpc>
              <a:spcBef>
                <a:spcPts val="0"/>
              </a:spcBef>
              <a:spcAft>
                <a:spcPts val="0"/>
              </a:spcAft>
              <a:buClr>
                <a:srgbClr val="312F2B"/>
              </a:buClr>
              <a:buSzPts val="2700"/>
              <a:buFont typeface="Gelasio"/>
              <a:buNone/>
            </a:pPr>
            <a:r>
              <a:rPr lang="fr" sz="2700">
                <a:solidFill>
                  <a:srgbClr val="312F2B"/>
                </a:solidFill>
                <a:latin typeface="Gelasio"/>
                <a:ea typeface="Gelasio"/>
                <a:cs typeface="Gelasio"/>
                <a:sym typeface="Gelasio"/>
              </a:rPr>
              <a:t>6. Gestion du changement</a:t>
            </a:r>
            <a:endParaRPr sz="2700">
              <a:solidFill>
                <a:schemeClr val="dk1"/>
              </a:solidFill>
              <a:latin typeface="Calibri"/>
              <a:ea typeface="Calibri"/>
              <a:cs typeface="Calibri"/>
              <a:sym typeface="Calibri"/>
            </a:endParaRPr>
          </a:p>
        </p:txBody>
      </p:sp>
      <p:sp>
        <p:nvSpPr>
          <p:cNvPr id="812" name="Google Shape;812;p57"/>
          <p:cNvSpPr/>
          <p:nvPr/>
        </p:nvSpPr>
        <p:spPr>
          <a:xfrm>
            <a:off x="1298004" y="1085478"/>
            <a:ext cx="6548100" cy="661800"/>
          </a:xfrm>
          <a:prstGeom prst="rect">
            <a:avLst/>
          </a:prstGeom>
          <a:noFill/>
          <a:ln>
            <a:noFill/>
          </a:ln>
        </p:spPr>
        <p:txBody>
          <a:bodyPr anchorCtr="0" anchor="t" bIns="28575" lIns="57150" spcFirstLastPara="1" rIns="57150" wrap="square" tIns="28575">
            <a:noAutofit/>
          </a:bodyPr>
          <a:lstStyle/>
          <a:p>
            <a:pPr indent="0" lvl="0" marL="0" marR="0" rtl="0" algn="l">
              <a:lnSpc>
                <a:spcPct val="159988"/>
              </a:lnSpc>
              <a:spcBef>
                <a:spcPts val="0"/>
              </a:spcBef>
              <a:spcAft>
                <a:spcPts val="0"/>
              </a:spcAft>
              <a:buClr>
                <a:srgbClr val="272525"/>
              </a:buClr>
              <a:buSzPts val="1100"/>
              <a:buFont typeface="Lato"/>
              <a:buNone/>
            </a:pPr>
            <a:r>
              <a:rPr lang="fr" sz="1100">
                <a:solidFill>
                  <a:srgbClr val="272525"/>
                </a:solidFill>
                <a:latin typeface="Lato"/>
                <a:ea typeface="Lato"/>
                <a:cs typeface="Lato"/>
                <a:sym typeface="Lato"/>
              </a:rPr>
              <a:t>L'intégration des SI dans l'industrie peut nécessiter des changements organisationnels et culturels importants. Il est crucial de mettre en place une gestion du changement efficace pour accompagner les employés dans l'adoption des nouvelles technologies et des nouveaux processus.</a:t>
            </a:r>
            <a:endParaRPr sz="1100">
              <a:solidFill>
                <a:schemeClr val="dk1"/>
              </a:solidFill>
              <a:latin typeface="Calibri"/>
              <a:ea typeface="Calibri"/>
              <a:cs typeface="Calibri"/>
              <a:sym typeface="Calibri"/>
            </a:endParaRPr>
          </a:p>
        </p:txBody>
      </p:sp>
      <p:pic>
        <p:nvPicPr>
          <p:cNvPr descr="preencoded.png" id="813" name="Google Shape;813;p57"/>
          <p:cNvPicPr preferRelativeResize="0"/>
          <p:nvPr/>
        </p:nvPicPr>
        <p:blipFill rotWithShape="1">
          <a:blip r:embed="rId4">
            <a:alphaModFix/>
          </a:blip>
          <a:srcRect b="0" l="0" r="0" t="0"/>
          <a:stretch/>
        </p:blipFill>
        <p:spPr>
          <a:xfrm>
            <a:off x="1298004" y="1902247"/>
            <a:ext cx="2044824" cy="2044824"/>
          </a:xfrm>
          <a:prstGeom prst="rect">
            <a:avLst/>
          </a:prstGeom>
          <a:noFill/>
          <a:ln>
            <a:noFill/>
          </a:ln>
        </p:spPr>
      </p:pic>
      <p:sp>
        <p:nvSpPr>
          <p:cNvPr id="814" name="Google Shape;814;p57"/>
          <p:cNvSpPr/>
          <p:nvPr/>
        </p:nvSpPr>
        <p:spPr>
          <a:xfrm>
            <a:off x="1317873" y="4119339"/>
            <a:ext cx="2004900" cy="215400"/>
          </a:xfrm>
          <a:prstGeom prst="rect">
            <a:avLst/>
          </a:prstGeom>
          <a:noFill/>
          <a:ln>
            <a:noFill/>
          </a:ln>
        </p:spPr>
        <p:txBody>
          <a:bodyPr anchorCtr="0" anchor="t" bIns="28575" lIns="57150" spcFirstLastPara="1" rIns="57150" wrap="square" tIns="28575">
            <a:noAutofit/>
          </a:bodyPr>
          <a:lstStyle/>
          <a:p>
            <a:pPr indent="0" lvl="0" marL="0" marR="0" rtl="0" algn="ctr">
              <a:lnSpc>
                <a:spcPct val="125011"/>
              </a:lnSpc>
              <a:spcBef>
                <a:spcPts val="0"/>
              </a:spcBef>
              <a:spcAft>
                <a:spcPts val="0"/>
              </a:spcAft>
              <a:buClr>
                <a:srgbClr val="312F2B"/>
              </a:buClr>
              <a:buSzPts val="1400"/>
              <a:buFont typeface="Gelasio"/>
              <a:buNone/>
            </a:pPr>
            <a:r>
              <a:rPr lang="fr" sz="1400">
                <a:solidFill>
                  <a:srgbClr val="312F2B"/>
                </a:solidFill>
                <a:latin typeface="Gelasio"/>
                <a:ea typeface="Gelasio"/>
                <a:cs typeface="Gelasio"/>
                <a:sym typeface="Gelasio"/>
              </a:rPr>
              <a:t>Formation des utilisateurs</a:t>
            </a:r>
            <a:endParaRPr sz="1400">
              <a:solidFill>
                <a:schemeClr val="dk1"/>
              </a:solidFill>
              <a:latin typeface="Calibri"/>
              <a:ea typeface="Calibri"/>
              <a:cs typeface="Calibri"/>
              <a:sym typeface="Calibri"/>
            </a:endParaRPr>
          </a:p>
        </p:txBody>
      </p:sp>
      <p:pic>
        <p:nvPicPr>
          <p:cNvPr descr="preencoded.png" id="815" name="Google Shape;815;p57"/>
          <p:cNvPicPr preferRelativeResize="0"/>
          <p:nvPr/>
        </p:nvPicPr>
        <p:blipFill rotWithShape="1">
          <a:blip r:embed="rId5">
            <a:alphaModFix/>
          </a:blip>
          <a:srcRect b="0" l="0" r="0" t="0"/>
          <a:stretch/>
        </p:blipFill>
        <p:spPr>
          <a:xfrm>
            <a:off x="3549551" y="1902247"/>
            <a:ext cx="2044824" cy="2044824"/>
          </a:xfrm>
          <a:prstGeom prst="rect">
            <a:avLst/>
          </a:prstGeom>
          <a:noFill/>
          <a:ln>
            <a:noFill/>
          </a:ln>
        </p:spPr>
      </p:pic>
      <p:sp>
        <p:nvSpPr>
          <p:cNvPr id="816" name="Google Shape;816;p57"/>
          <p:cNvSpPr/>
          <p:nvPr/>
        </p:nvSpPr>
        <p:spPr>
          <a:xfrm>
            <a:off x="3549551" y="4119339"/>
            <a:ext cx="2044800" cy="646200"/>
          </a:xfrm>
          <a:prstGeom prst="rect">
            <a:avLst/>
          </a:prstGeom>
          <a:noFill/>
          <a:ln>
            <a:noFill/>
          </a:ln>
        </p:spPr>
        <p:txBody>
          <a:bodyPr anchorCtr="0" anchor="t" bIns="28575" lIns="57150" spcFirstLastPara="1" rIns="57150" wrap="square" tIns="28575">
            <a:noAutofit/>
          </a:bodyPr>
          <a:lstStyle/>
          <a:p>
            <a:pPr indent="0" lvl="0" marL="0" marR="0" rtl="0" algn="ctr">
              <a:lnSpc>
                <a:spcPct val="125011"/>
              </a:lnSpc>
              <a:spcBef>
                <a:spcPts val="0"/>
              </a:spcBef>
              <a:spcAft>
                <a:spcPts val="0"/>
              </a:spcAft>
              <a:buClr>
                <a:srgbClr val="312F2B"/>
              </a:buClr>
              <a:buSzPts val="1400"/>
              <a:buFont typeface="Gelasio"/>
              <a:buNone/>
            </a:pPr>
            <a:r>
              <a:rPr lang="fr" sz="1400">
                <a:solidFill>
                  <a:srgbClr val="312F2B"/>
                </a:solidFill>
                <a:latin typeface="Gelasio"/>
                <a:ea typeface="Gelasio"/>
                <a:cs typeface="Gelasio"/>
                <a:sym typeface="Gelasio"/>
              </a:rPr>
              <a:t>Communication claire des objectifs et des bénéfices de l'intégration des SI</a:t>
            </a:r>
            <a:endParaRPr sz="1400">
              <a:solidFill>
                <a:schemeClr val="dk1"/>
              </a:solidFill>
              <a:latin typeface="Calibri"/>
              <a:ea typeface="Calibri"/>
              <a:cs typeface="Calibri"/>
              <a:sym typeface="Calibri"/>
            </a:endParaRPr>
          </a:p>
        </p:txBody>
      </p:sp>
      <p:pic>
        <p:nvPicPr>
          <p:cNvPr descr="preencoded.png" id="817" name="Google Shape;817;p57"/>
          <p:cNvPicPr preferRelativeResize="0"/>
          <p:nvPr/>
        </p:nvPicPr>
        <p:blipFill rotWithShape="1">
          <a:blip r:embed="rId6">
            <a:alphaModFix/>
          </a:blip>
          <a:srcRect b="0" l="0" r="0" t="0"/>
          <a:stretch/>
        </p:blipFill>
        <p:spPr>
          <a:xfrm>
            <a:off x="5801097" y="1902247"/>
            <a:ext cx="2044899" cy="2044899"/>
          </a:xfrm>
          <a:prstGeom prst="rect">
            <a:avLst/>
          </a:prstGeom>
          <a:noFill/>
          <a:ln>
            <a:noFill/>
          </a:ln>
        </p:spPr>
      </p:pic>
      <p:sp>
        <p:nvSpPr>
          <p:cNvPr id="818" name="Google Shape;818;p57"/>
          <p:cNvSpPr/>
          <p:nvPr/>
        </p:nvSpPr>
        <p:spPr>
          <a:xfrm>
            <a:off x="5801097" y="4119414"/>
            <a:ext cx="2044800" cy="646200"/>
          </a:xfrm>
          <a:prstGeom prst="rect">
            <a:avLst/>
          </a:prstGeom>
          <a:noFill/>
          <a:ln>
            <a:noFill/>
          </a:ln>
        </p:spPr>
        <p:txBody>
          <a:bodyPr anchorCtr="0" anchor="t" bIns="28575" lIns="57150" spcFirstLastPara="1" rIns="57150" wrap="square" tIns="28575">
            <a:noAutofit/>
          </a:bodyPr>
          <a:lstStyle/>
          <a:p>
            <a:pPr indent="0" lvl="0" marL="0" marR="0" rtl="0" algn="ctr">
              <a:lnSpc>
                <a:spcPct val="125011"/>
              </a:lnSpc>
              <a:spcBef>
                <a:spcPts val="0"/>
              </a:spcBef>
              <a:spcAft>
                <a:spcPts val="0"/>
              </a:spcAft>
              <a:buClr>
                <a:srgbClr val="312F2B"/>
              </a:buClr>
              <a:buSzPts val="1400"/>
              <a:buFont typeface="Gelasio"/>
              <a:buNone/>
            </a:pPr>
            <a:r>
              <a:rPr lang="fr" sz="1400">
                <a:solidFill>
                  <a:srgbClr val="312F2B"/>
                </a:solidFill>
                <a:latin typeface="Gelasio"/>
                <a:ea typeface="Gelasio"/>
                <a:cs typeface="Gelasio"/>
                <a:sym typeface="Gelasio"/>
              </a:rPr>
              <a:t>Implication des parties prenantes tout au long du processus</a:t>
            </a:r>
            <a:endParaRPr sz="1400">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pic>
        <p:nvPicPr>
          <p:cNvPr descr="preencoded.png" id="824" name="Google Shape;824;p5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825" name="Google Shape;825;p58"/>
          <p:cNvSpPr/>
          <p:nvPr/>
        </p:nvSpPr>
        <p:spPr>
          <a:xfrm>
            <a:off x="0" y="0"/>
            <a:ext cx="9144000" cy="5143500"/>
          </a:xfrm>
          <a:prstGeom prst="rect">
            <a:avLst/>
          </a:prstGeom>
          <a:solidFill>
            <a:srgbClr val="FFFFFF">
              <a:alpha val="74900"/>
            </a:srgbClr>
          </a:solidFill>
          <a:ln cap="flat" cmpd="sng" w="13800">
            <a:solidFill>
              <a:srgbClr val="FFFFFF">
                <a:alpha val="63919"/>
              </a:srgbClr>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826" name="Google Shape;826;p58"/>
          <p:cNvSpPr/>
          <p:nvPr/>
        </p:nvSpPr>
        <p:spPr>
          <a:xfrm>
            <a:off x="1273751" y="417975"/>
            <a:ext cx="64932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312F2B"/>
              </a:buClr>
              <a:buSzPts val="2700"/>
              <a:buFont typeface="Gelasio"/>
              <a:buNone/>
            </a:pPr>
            <a:r>
              <a:rPr lang="fr" sz="2700">
                <a:solidFill>
                  <a:srgbClr val="312F2B"/>
                </a:solidFill>
                <a:latin typeface="Gelasio"/>
                <a:ea typeface="Gelasio"/>
                <a:cs typeface="Gelasio"/>
                <a:sym typeface="Gelasio"/>
              </a:rPr>
              <a:t>7. Avantages de l'intégration des SI</a:t>
            </a:r>
            <a:endParaRPr sz="2700">
              <a:solidFill>
                <a:schemeClr val="dk1"/>
              </a:solidFill>
              <a:latin typeface="Calibri"/>
              <a:ea typeface="Calibri"/>
              <a:cs typeface="Calibri"/>
              <a:sym typeface="Calibri"/>
            </a:endParaRPr>
          </a:p>
        </p:txBody>
      </p:sp>
      <p:sp>
        <p:nvSpPr>
          <p:cNvPr id="827" name="Google Shape;827;p58"/>
          <p:cNvSpPr/>
          <p:nvPr/>
        </p:nvSpPr>
        <p:spPr>
          <a:xfrm>
            <a:off x="1273746" y="1129680"/>
            <a:ext cx="6596400" cy="666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lang="fr" sz="1100">
                <a:solidFill>
                  <a:srgbClr val="272525"/>
                </a:solidFill>
                <a:latin typeface="Lato"/>
                <a:ea typeface="Lato"/>
                <a:cs typeface="Lato"/>
                <a:sym typeface="Lato"/>
              </a:rPr>
              <a:t>En intégrant les systèmes d'informations dans l'industrie, les entreprises peuvent bénéficier d'une meilleure coordination des opérations, d'une prise de décision plus éclairée, d'une réduction des erreurs et des inefficacités, ainsi que d'une meilleure réactivité aux changements du marché.</a:t>
            </a:r>
            <a:endParaRPr sz="1100">
              <a:solidFill>
                <a:schemeClr val="dk1"/>
              </a:solidFill>
              <a:latin typeface="Calibri"/>
              <a:ea typeface="Calibri"/>
              <a:cs typeface="Calibri"/>
              <a:sym typeface="Calibri"/>
            </a:endParaRPr>
          </a:p>
        </p:txBody>
      </p:sp>
      <p:sp>
        <p:nvSpPr>
          <p:cNvPr id="828" name="Google Shape;828;p58"/>
          <p:cNvSpPr/>
          <p:nvPr/>
        </p:nvSpPr>
        <p:spPr>
          <a:xfrm>
            <a:off x="1273746" y="1952253"/>
            <a:ext cx="3228900" cy="1317300"/>
          </a:xfrm>
          <a:prstGeom prst="roundRect">
            <a:avLst>
              <a:gd fmla="val 4744" name="adj"/>
            </a:avLst>
          </a:prstGeom>
          <a:solidFill>
            <a:srgbClr val="E8E8E3"/>
          </a:solidFill>
          <a:ln cap="flat" cmpd="sng" w="13800">
            <a:solidFill>
              <a:srgbClr val="D1D1C7"/>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829" name="Google Shape;829;p58"/>
          <p:cNvSpPr/>
          <p:nvPr/>
        </p:nvSpPr>
        <p:spPr>
          <a:xfrm>
            <a:off x="1421234" y="2099742"/>
            <a:ext cx="13887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272525"/>
              </a:buClr>
              <a:buSzPts val="1400"/>
              <a:buFont typeface="Gelasio"/>
              <a:buNone/>
            </a:pPr>
            <a:r>
              <a:rPr lang="fr" sz="1400">
                <a:solidFill>
                  <a:srgbClr val="272525"/>
                </a:solidFill>
                <a:latin typeface="Gelasio"/>
                <a:ea typeface="Gelasio"/>
                <a:cs typeface="Gelasio"/>
                <a:sym typeface="Gelasio"/>
              </a:rPr>
              <a:t>Coordination</a:t>
            </a:r>
            <a:endParaRPr sz="1400">
              <a:solidFill>
                <a:schemeClr val="dk1"/>
              </a:solidFill>
              <a:latin typeface="Calibri"/>
              <a:ea typeface="Calibri"/>
              <a:cs typeface="Calibri"/>
              <a:sym typeface="Calibri"/>
            </a:endParaRPr>
          </a:p>
        </p:txBody>
      </p:sp>
      <p:sp>
        <p:nvSpPr>
          <p:cNvPr id="830" name="Google Shape;830;p58"/>
          <p:cNvSpPr/>
          <p:nvPr/>
        </p:nvSpPr>
        <p:spPr>
          <a:xfrm>
            <a:off x="1421234" y="2455589"/>
            <a:ext cx="2933700" cy="444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lang="fr" sz="1100">
                <a:solidFill>
                  <a:srgbClr val="272525"/>
                </a:solidFill>
                <a:latin typeface="Lato"/>
                <a:ea typeface="Lato"/>
                <a:cs typeface="Lato"/>
                <a:sym typeface="Lato"/>
              </a:rPr>
              <a:t>Meilleure coordination des opérations entre les différents départements et processus.</a:t>
            </a:r>
            <a:endParaRPr sz="1100">
              <a:solidFill>
                <a:schemeClr val="dk1"/>
              </a:solidFill>
              <a:latin typeface="Calibri"/>
              <a:ea typeface="Calibri"/>
              <a:cs typeface="Calibri"/>
              <a:sym typeface="Calibri"/>
            </a:endParaRPr>
          </a:p>
        </p:txBody>
      </p:sp>
      <p:sp>
        <p:nvSpPr>
          <p:cNvPr id="831" name="Google Shape;831;p58"/>
          <p:cNvSpPr/>
          <p:nvPr/>
        </p:nvSpPr>
        <p:spPr>
          <a:xfrm>
            <a:off x="4641428" y="1952253"/>
            <a:ext cx="3228900" cy="1317300"/>
          </a:xfrm>
          <a:prstGeom prst="roundRect">
            <a:avLst>
              <a:gd fmla="val 4744" name="adj"/>
            </a:avLst>
          </a:prstGeom>
          <a:solidFill>
            <a:srgbClr val="E8E8E3"/>
          </a:solidFill>
          <a:ln cap="flat" cmpd="sng" w="13800">
            <a:solidFill>
              <a:srgbClr val="D1D1C7"/>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832" name="Google Shape;832;p58"/>
          <p:cNvSpPr/>
          <p:nvPr/>
        </p:nvSpPr>
        <p:spPr>
          <a:xfrm>
            <a:off x="4788917" y="2099742"/>
            <a:ext cx="13887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272525"/>
              </a:buClr>
              <a:buSzPts val="1400"/>
              <a:buFont typeface="Gelasio"/>
              <a:buNone/>
            </a:pPr>
            <a:r>
              <a:rPr lang="fr" sz="1400">
                <a:solidFill>
                  <a:srgbClr val="272525"/>
                </a:solidFill>
                <a:latin typeface="Gelasio"/>
                <a:ea typeface="Gelasio"/>
                <a:cs typeface="Gelasio"/>
                <a:sym typeface="Gelasio"/>
              </a:rPr>
              <a:t>Prise de décision</a:t>
            </a:r>
            <a:endParaRPr sz="1400">
              <a:solidFill>
                <a:schemeClr val="dk1"/>
              </a:solidFill>
              <a:latin typeface="Calibri"/>
              <a:ea typeface="Calibri"/>
              <a:cs typeface="Calibri"/>
              <a:sym typeface="Calibri"/>
            </a:endParaRPr>
          </a:p>
        </p:txBody>
      </p:sp>
      <p:sp>
        <p:nvSpPr>
          <p:cNvPr id="833" name="Google Shape;833;p58"/>
          <p:cNvSpPr/>
          <p:nvPr/>
        </p:nvSpPr>
        <p:spPr>
          <a:xfrm>
            <a:off x="4788917" y="2455589"/>
            <a:ext cx="2933700" cy="666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lang="fr" sz="1100">
                <a:solidFill>
                  <a:srgbClr val="272525"/>
                </a:solidFill>
                <a:latin typeface="Lato"/>
                <a:ea typeface="Lato"/>
                <a:cs typeface="Lato"/>
                <a:sym typeface="Lato"/>
              </a:rPr>
              <a:t>Prise de décision plus éclairée grâce aux données et informations partagées entre les systèmes.</a:t>
            </a:r>
            <a:endParaRPr sz="1100">
              <a:solidFill>
                <a:schemeClr val="dk1"/>
              </a:solidFill>
              <a:latin typeface="Calibri"/>
              <a:ea typeface="Calibri"/>
              <a:cs typeface="Calibri"/>
              <a:sym typeface="Calibri"/>
            </a:endParaRPr>
          </a:p>
        </p:txBody>
      </p:sp>
      <p:sp>
        <p:nvSpPr>
          <p:cNvPr id="834" name="Google Shape;834;p58"/>
          <p:cNvSpPr/>
          <p:nvPr/>
        </p:nvSpPr>
        <p:spPr>
          <a:xfrm>
            <a:off x="1273746" y="3408313"/>
            <a:ext cx="3228900" cy="1317300"/>
          </a:xfrm>
          <a:prstGeom prst="roundRect">
            <a:avLst>
              <a:gd fmla="val 4744" name="adj"/>
            </a:avLst>
          </a:prstGeom>
          <a:solidFill>
            <a:srgbClr val="E8E8E3"/>
          </a:solidFill>
          <a:ln cap="flat" cmpd="sng" w="13800">
            <a:solidFill>
              <a:srgbClr val="D1D1C7"/>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835" name="Google Shape;835;p58"/>
          <p:cNvSpPr/>
          <p:nvPr/>
        </p:nvSpPr>
        <p:spPr>
          <a:xfrm>
            <a:off x="1421234" y="3555801"/>
            <a:ext cx="16716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272525"/>
              </a:buClr>
              <a:buSzPts val="1400"/>
              <a:buFont typeface="Gelasio"/>
              <a:buNone/>
            </a:pPr>
            <a:r>
              <a:rPr lang="fr" sz="1400">
                <a:solidFill>
                  <a:srgbClr val="272525"/>
                </a:solidFill>
                <a:latin typeface="Gelasio"/>
                <a:ea typeface="Gelasio"/>
                <a:cs typeface="Gelasio"/>
                <a:sym typeface="Gelasio"/>
              </a:rPr>
              <a:t>Réduction des erreurs</a:t>
            </a:r>
            <a:endParaRPr sz="1400">
              <a:solidFill>
                <a:schemeClr val="dk1"/>
              </a:solidFill>
              <a:latin typeface="Calibri"/>
              <a:ea typeface="Calibri"/>
              <a:cs typeface="Calibri"/>
              <a:sym typeface="Calibri"/>
            </a:endParaRPr>
          </a:p>
        </p:txBody>
      </p:sp>
      <p:sp>
        <p:nvSpPr>
          <p:cNvPr id="836" name="Google Shape;836;p58"/>
          <p:cNvSpPr/>
          <p:nvPr/>
        </p:nvSpPr>
        <p:spPr>
          <a:xfrm>
            <a:off x="1421234" y="3911649"/>
            <a:ext cx="2933700" cy="444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lang="fr" sz="1100">
                <a:solidFill>
                  <a:srgbClr val="272525"/>
                </a:solidFill>
                <a:latin typeface="Lato"/>
                <a:ea typeface="Lato"/>
                <a:cs typeface="Lato"/>
                <a:sym typeface="Lato"/>
              </a:rPr>
              <a:t>Réduction des erreurs et des inefficacités liées aux saisies manuelles de données.</a:t>
            </a:r>
            <a:endParaRPr sz="1100">
              <a:solidFill>
                <a:schemeClr val="dk1"/>
              </a:solidFill>
              <a:latin typeface="Calibri"/>
              <a:ea typeface="Calibri"/>
              <a:cs typeface="Calibri"/>
              <a:sym typeface="Calibri"/>
            </a:endParaRPr>
          </a:p>
        </p:txBody>
      </p:sp>
      <p:sp>
        <p:nvSpPr>
          <p:cNvPr id="837" name="Google Shape;837;p58"/>
          <p:cNvSpPr/>
          <p:nvPr/>
        </p:nvSpPr>
        <p:spPr>
          <a:xfrm>
            <a:off x="4641428" y="3408313"/>
            <a:ext cx="3228900" cy="1317300"/>
          </a:xfrm>
          <a:prstGeom prst="roundRect">
            <a:avLst>
              <a:gd fmla="val 4744" name="adj"/>
            </a:avLst>
          </a:prstGeom>
          <a:solidFill>
            <a:srgbClr val="E8E8E3"/>
          </a:solidFill>
          <a:ln cap="flat" cmpd="sng" w="13800">
            <a:solidFill>
              <a:srgbClr val="D1D1C7"/>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838" name="Google Shape;838;p58"/>
          <p:cNvSpPr/>
          <p:nvPr/>
        </p:nvSpPr>
        <p:spPr>
          <a:xfrm>
            <a:off x="4788917" y="3555801"/>
            <a:ext cx="21003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272525"/>
              </a:buClr>
              <a:buSzPts val="1400"/>
              <a:buFont typeface="Gelasio"/>
              <a:buNone/>
            </a:pPr>
            <a:r>
              <a:rPr lang="fr" sz="1400">
                <a:solidFill>
                  <a:srgbClr val="272525"/>
                </a:solidFill>
                <a:latin typeface="Gelasio"/>
                <a:ea typeface="Gelasio"/>
                <a:cs typeface="Gelasio"/>
                <a:sym typeface="Gelasio"/>
              </a:rPr>
              <a:t>Réactivité aux changements</a:t>
            </a:r>
            <a:endParaRPr sz="1400">
              <a:solidFill>
                <a:schemeClr val="dk1"/>
              </a:solidFill>
              <a:latin typeface="Calibri"/>
              <a:ea typeface="Calibri"/>
              <a:cs typeface="Calibri"/>
              <a:sym typeface="Calibri"/>
            </a:endParaRPr>
          </a:p>
        </p:txBody>
      </p:sp>
      <p:sp>
        <p:nvSpPr>
          <p:cNvPr id="839" name="Google Shape;839;p58"/>
          <p:cNvSpPr/>
          <p:nvPr/>
        </p:nvSpPr>
        <p:spPr>
          <a:xfrm>
            <a:off x="4788917" y="3911649"/>
            <a:ext cx="2933700" cy="666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lang="fr" sz="1100">
                <a:solidFill>
                  <a:srgbClr val="272525"/>
                </a:solidFill>
                <a:latin typeface="Lato"/>
                <a:ea typeface="Lato"/>
                <a:cs typeface="Lato"/>
                <a:sym typeface="Lato"/>
              </a:rPr>
              <a:t>Meilleure réactivité aux changements du marché en raison d'une meilleure visibilité sur les processus.</a:t>
            </a:r>
            <a:endParaRPr sz="1100">
              <a:solidFill>
                <a:schemeClr val="dk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pic>
        <p:nvPicPr>
          <p:cNvPr descr="preencoded.png" id="845" name="Google Shape;845;p5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846" name="Google Shape;846;p59"/>
          <p:cNvSpPr/>
          <p:nvPr/>
        </p:nvSpPr>
        <p:spPr>
          <a:xfrm>
            <a:off x="0" y="0"/>
            <a:ext cx="9144000" cy="5762700"/>
          </a:xfrm>
          <a:prstGeom prst="rect">
            <a:avLst/>
          </a:prstGeom>
          <a:solidFill>
            <a:srgbClr val="FFFFFF">
              <a:alpha val="74900"/>
            </a:srgbClr>
          </a:solidFill>
          <a:ln cap="flat" cmpd="sng" w="9625">
            <a:solidFill>
              <a:srgbClr val="FFFFFF">
                <a:alpha val="63919"/>
              </a:srgbClr>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847" name="Google Shape;847;p59"/>
          <p:cNvSpPr/>
          <p:nvPr/>
        </p:nvSpPr>
        <p:spPr>
          <a:xfrm>
            <a:off x="2263224" y="267300"/>
            <a:ext cx="5131800" cy="303900"/>
          </a:xfrm>
          <a:prstGeom prst="rect">
            <a:avLst/>
          </a:prstGeom>
          <a:noFill/>
          <a:ln>
            <a:noFill/>
          </a:ln>
        </p:spPr>
        <p:txBody>
          <a:bodyPr anchorCtr="0" anchor="t" bIns="28575" lIns="57150" spcFirstLastPara="1" rIns="57150" wrap="square" tIns="28575">
            <a:noAutofit/>
          </a:bodyPr>
          <a:lstStyle/>
          <a:p>
            <a:pPr indent="0" lvl="0" marL="0" marR="0" rtl="0" algn="l">
              <a:lnSpc>
                <a:spcPct val="124983"/>
              </a:lnSpc>
              <a:spcBef>
                <a:spcPts val="0"/>
              </a:spcBef>
              <a:spcAft>
                <a:spcPts val="0"/>
              </a:spcAft>
              <a:buClr>
                <a:srgbClr val="312F2B"/>
              </a:buClr>
              <a:buSzPts val="1900"/>
              <a:buFont typeface="Gelasio"/>
              <a:buNone/>
            </a:pPr>
            <a:r>
              <a:rPr lang="fr" sz="1900">
                <a:solidFill>
                  <a:srgbClr val="312F2B"/>
                </a:solidFill>
                <a:latin typeface="Gelasio"/>
                <a:ea typeface="Gelasio"/>
                <a:cs typeface="Gelasio"/>
                <a:sym typeface="Gelasio"/>
              </a:rPr>
              <a:t>8. Planification de l'intégration des SI</a:t>
            </a:r>
            <a:endParaRPr sz="1900">
              <a:solidFill>
                <a:schemeClr val="dk1"/>
              </a:solidFill>
              <a:latin typeface="Calibri"/>
              <a:ea typeface="Calibri"/>
              <a:cs typeface="Calibri"/>
              <a:sym typeface="Calibri"/>
            </a:endParaRPr>
          </a:p>
        </p:txBody>
      </p:sp>
      <p:sp>
        <p:nvSpPr>
          <p:cNvPr id="848" name="Google Shape;848;p59"/>
          <p:cNvSpPr/>
          <p:nvPr/>
        </p:nvSpPr>
        <p:spPr>
          <a:xfrm>
            <a:off x="2263229" y="765423"/>
            <a:ext cx="4617600" cy="310800"/>
          </a:xfrm>
          <a:prstGeom prst="rect">
            <a:avLst/>
          </a:prstGeom>
          <a:noFill/>
          <a:ln>
            <a:noFill/>
          </a:ln>
        </p:spPr>
        <p:txBody>
          <a:bodyPr anchorCtr="0" anchor="t" bIns="28575" lIns="57150" spcFirstLastPara="1" rIns="57150" wrap="square" tIns="28575">
            <a:noAutofit/>
          </a:bodyPr>
          <a:lstStyle/>
          <a:p>
            <a:pPr indent="0" lvl="0" marL="0" marR="0" rtl="0" algn="l">
              <a:lnSpc>
                <a:spcPct val="160000"/>
              </a:lnSpc>
              <a:spcBef>
                <a:spcPts val="0"/>
              </a:spcBef>
              <a:spcAft>
                <a:spcPts val="0"/>
              </a:spcAft>
              <a:buClr>
                <a:srgbClr val="272525"/>
              </a:buClr>
              <a:buSzPts val="800"/>
              <a:buFont typeface="Lato"/>
              <a:buNone/>
            </a:pPr>
            <a:r>
              <a:rPr lang="fr" sz="800">
                <a:solidFill>
                  <a:srgbClr val="272525"/>
                </a:solidFill>
                <a:latin typeface="Lato"/>
                <a:ea typeface="Lato"/>
                <a:cs typeface="Lato"/>
                <a:sym typeface="Lato"/>
              </a:rPr>
              <a:t>L'intégration des SI peut être un processus complexe qui nécessite une planification soignée, une expertise technique et une collaboration étroite entre les équipes informatiques et opérationnelles.</a:t>
            </a:r>
            <a:endParaRPr sz="800">
              <a:solidFill>
                <a:schemeClr val="dk1"/>
              </a:solidFill>
              <a:latin typeface="Calibri"/>
              <a:ea typeface="Calibri"/>
              <a:cs typeface="Calibri"/>
              <a:sym typeface="Calibri"/>
            </a:endParaRPr>
          </a:p>
        </p:txBody>
      </p:sp>
      <p:pic>
        <p:nvPicPr>
          <p:cNvPr descr="preencoded.png" id="849" name="Google Shape;849;p59"/>
          <p:cNvPicPr preferRelativeResize="0"/>
          <p:nvPr/>
        </p:nvPicPr>
        <p:blipFill rotWithShape="1">
          <a:blip r:embed="rId4">
            <a:alphaModFix/>
          </a:blip>
          <a:srcRect b="0" l="0" r="0" t="0"/>
          <a:stretch/>
        </p:blipFill>
        <p:spPr>
          <a:xfrm>
            <a:off x="3356818" y="1185639"/>
            <a:ext cx="2430289" cy="1877393"/>
          </a:xfrm>
          <a:prstGeom prst="rect">
            <a:avLst/>
          </a:prstGeom>
          <a:noFill/>
          <a:ln>
            <a:noFill/>
          </a:ln>
        </p:spPr>
      </p:pic>
      <p:sp>
        <p:nvSpPr>
          <p:cNvPr id="850" name="Google Shape;850;p59"/>
          <p:cNvSpPr/>
          <p:nvPr/>
        </p:nvSpPr>
        <p:spPr>
          <a:xfrm>
            <a:off x="2263229" y="3172346"/>
            <a:ext cx="4617600" cy="2322900"/>
          </a:xfrm>
          <a:prstGeom prst="roundRect">
            <a:avLst>
              <a:gd fmla="val 1883" name="adj"/>
            </a:avLst>
          </a:prstGeom>
          <a:noFill/>
          <a:ln cap="flat" cmpd="sng" w="9625">
            <a:solidFill>
              <a:srgbClr val="000000">
                <a:alpha val="7840"/>
              </a:srgbClr>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851" name="Google Shape;851;p59"/>
          <p:cNvSpPr/>
          <p:nvPr/>
        </p:nvSpPr>
        <p:spPr>
          <a:xfrm>
            <a:off x="2269257" y="3178374"/>
            <a:ext cx="4605600" cy="281400"/>
          </a:xfrm>
          <a:prstGeom prst="rect">
            <a:avLst/>
          </a:prstGeom>
          <a:solidFill>
            <a:srgbClr val="FFFFFF">
              <a:alpha val="3920"/>
            </a:srgbClr>
          </a:solidFill>
          <a:ln>
            <a:noFill/>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852" name="Google Shape;852;p59"/>
          <p:cNvSpPr/>
          <p:nvPr/>
        </p:nvSpPr>
        <p:spPr>
          <a:xfrm>
            <a:off x="2366442" y="3241402"/>
            <a:ext cx="2106000" cy="155400"/>
          </a:xfrm>
          <a:prstGeom prst="rect">
            <a:avLst/>
          </a:prstGeom>
          <a:noFill/>
          <a:ln>
            <a:noFill/>
          </a:ln>
        </p:spPr>
        <p:txBody>
          <a:bodyPr anchorCtr="0" anchor="t" bIns="28575" lIns="57150" spcFirstLastPara="1" rIns="57150" wrap="square" tIns="28575">
            <a:noAutofit/>
          </a:bodyPr>
          <a:lstStyle/>
          <a:p>
            <a:pPr indent="0" lvl="0" marL="0" marR="0" rtl="0" algn="l">
              <a:lnSpc>
                <a:spcPct val="160000"/>
              </a:lnSpc>
              <a:spcBef>
                <a:spcPts val="0"/>
              </a:spcBef>
              <a:spcAft>
                <a:spcPts val="0"/>
              </a:spcAft>
              <a:buClr>
                <a:srgbClr val="272525"/>
              </a:buClr>
              <a:buSzPts val="800"/>
              <a:buFont typeface="Lato"/>
              <a:buNone/>
            </a:pPr>
            <a:r>
              <a:rPr lang="fr" sz="800">
                <a:solidFill>
                  <a:srgbClr val="272525"/>
                </a:solidFill>
                <a:latin typeface="Lato"/>
                <a:ea typeface="Lato"/>
                <a:cs typeface="Lato"/>
                <a:sym typeface="Lato"/>
              </a:rPr>
              <a:t>Étape</a:t>
            </a:r>
            <a:endParaRPr sz="800">
              <a:solidFill>
                <a:schemeClr val="dk1"/>
              </a:solidFill>
              <a:latin typeface="Calibri"/>
              <a:ea typeface="Calibri"/>
              <a:cs typeface="Calibri"/>
              <a:sym typeface="Calibri"/>
            </a:endParaRPr>
          </a:p>
        </p:txBody>
      </p:sp>
      <p:sp>
        <p:nvSpPr>
          <p:cNvPr id="853" name="Google Shape;853;p59"/>
          <p:cNvSpPr/>
          <p:nvPr/>
        </p:nvSpPr>
        <p:spPr>
          <a:xfrm>
            <a:off x="4671566" y="3241402"/>
            <a:ext cx="2106000" cy="155400"/>
          </a:xfrm>
          <a:prstGeom prst="rect">
            <a:avLst/>
          </a:prstGeom>
          <a:noFill/>
          <a:ln>
            <a:noFill/>
          </a:ln>
        </p:spPr>
        <p:txBody>
          <a:bodyPr anchorCtr="0" anchor="t" bIns="28575" lIns="57150" spcFirstLastPara="1" rIns="57150" wrap="square" tIns="28575">
            <a:noAutofit/>
          </a:bodyPr>
          <a:lstStyle/>
          <a:p>
            <a:pPr indent="0" lvl="0" marL="0" marR="0" rtl="0" algn="l">
              <a:lnSpc>
                <a:spcPct val="160000"/>
              </a:lnSpc>
              <a:spcBef>
                <a:spcPts val="0"/>
              </a:spcBef>
              <a:spcAft>
                <a:spcPts val="0"/>
              </a:spcAft>
              <a:buClr>
                <a:srgbClr val="272525"/>
              </a:buClr>
              <a:buSzPts val="800"/>
              <a:buFont typeface="Lato"/>
              <a:buNone/>
            </a:pPr>
            <a:r>
              <a:rPr lang="fr" sz="800">
                <a:solidFill>
                  <a:srgbClr val="272525"/>
                </a:solidFill>
                <a:latin typeface="Lato"/>
                <a:ea typeface="Lato"/>
                <a:cs typeface="Lato"/>
                <a:sym typeface="Lato"/>
              </a:rPr>
              <a:t>Description</a:t>
            </a:r>
            <a:endParaRPr sz="800">
              <a:solidFill>
                <a:schemeClr val="dk1"/>
              </a:solidFill>
              <a:latin typeface="Calibri"/>
              <a:ea typeface="Calibri"/>
              <a:cs typeface="Calibri"/>
              <a:sym typeface="Calibri"/>
            </a:endParaRPr>
          </a:p>
        </p:txBody>
      </p:sp>
      <p:sp>
        <p:nvSpPr>
          <p:cNvPr id="854" name="Google Shape;854;p59"/>
          <p:cNvSpPr/>
          <p:nvPr/>
        </p:nvSpPr>
        <p:spPr>
          <a:xfrm>
            <a:off x="2269257" y="3459882"/>
            <a:ext cx="4605600" cy="436800"/>
          </a:xfrm>
          <a:prstGeom prst="rect">
            <a:avLst/>
          </a:prstGeom>
          <a:solidFill>
            <a:srgbClr val="000000">
              <a:alpha val="3920"/>
            </a:srgbClr>
          </a:solidFill>
          <a:ln>
            <a:noFill/>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855" name="Google Shape;855;p59"/>
          <p:cNvSpPr/>
          <p:nvPr/>
        </p:nvSpPr>
        <p:spPr>
          <a:xfrm>
            <a:off x="2366442" y="3522911"/>
            <a:ext cx="2106000" cy="155400"/>
          </a:xfrm>
          <a:prstGeom prst="rect">
            <a:avLst/>
          </a:prstGeom>
          <a:noFill/>
          <a:ln>
            <a:noFill/>
          </a:ln>
        </p:spPr>
        <p:txBody>
          <a:bodyPr anchorCtr="0" anchor="t" bIns="28575" lIns="57150" spcFirstLastPara="1" rIns="57150" wrap="square" tIns="28575">
            <a:noAutofit/>
          </a:bodyPr>
          <a:lstStyle/>
          <a:p>
            <a:pPr indent="0" lvl="0" marL="0" marR="0" rtl="0" algn="l">
              <a:lnSpc>
                <a:spcPct val="160000"/>
              </a:lnSpc>
              <a:spcBef>
                <a:spcPts val="0"/>
              </a:spcBef>
              <a:spcAft>
                <a:spcPts val="0"/>
              </a:spcAft>
              <a:buClr>
                <a:srgbClr val="272525"/>
              </a:buClr>
              <a:buSzPts val="800"/>
              <a:buFont typeface="Lato"/>
              <a:buNone/>
            </a:pPr>
            <a:r>
              <a:rPr lang="fr" sz="800">
                <a:solidFill>
                  <a:srgbClr val="272525"/>
                </a:solidFill>
                <a:latin typeface="Lato"/>
                <a:ea typeface="Lato"/>
                <a:cs typeface="Lato"/>
                <a:sym typeface="Lato"/>
              </a:rPr>
              <a:t>Évaluation des besoins</a:t>
            </a:r>
            <a:endParaRPr sz="800">
              <a:solidFill>
                <a:schemeClr val="dk1"/>
              </a:solidFill>
              <a:latin typeface="Calibri"/>
              <a:ea typeface="Calibri"/>
              <a:cs typeface="Calibri"/>
              <a:sym typeface="Calibri"/>
            </a:endParaRPr>
          </a:p>
        </p:txBody>
      </p:sp>
      <p:sp>
        <p:nvSpPr>
          <p:cNvPr id="856" name="Google Shape;856;p59"/>
          <p:cNvSpPr/>
          <p:nvPr/>
        </p:nvSpPr>
        <p:spPr>
          <a:xfrm>
            <a:off x="4671566" y="3522911"/>
            <a:ext cx="2106000" cy="310800"/>
          </a:xfrm>
          <a:prstGeom prst="rect">
            <a:avLst/>
          </a:prstGeom>
          <a:noFill/>
          <a:ln>
            <a:noFill/>
          </a:ln>
        </p:spPr>
        <p:txBody>
          <a:bodyPr anchorCtr="0" anchor="t" bIns="28575" lIns="57150" spcFirstLastPara="1" rIns="57150" wrap="square" tIns="28575">
            <a:noAutofit/>
          </a:bodyPr>
          <a:lstStyle/>
          <a:p>
            <a:pPr indent="0" lvl="0" marL="0" marR="0" rtl="0" algn="l">
              <a:lnSpc>
                <a:spcPct val="160000"/>
              </a:lnSpc>
              <a:spcBef>
                <a:spcPts val="0"/>
              </a:spcBef>
              <a:spcAft>
                <a:spcPts val="0"/>
              </a:spcAft>
              <a:buClr>
                <a:srgbClr val="272525"/>
              </a:buClr>
              <a:buSzPts val="800"/>
              <a:buFont typeface="Lato"/>
              <a:buNone/>
            </a:pPr>
            <a:r>
              <a:rPr lang="fr" sz="800">
                <a:solidFill>
                  <a:srgbClr val="272525"/>
                </a:solidFill>
                <a:latin typeface="Lato"/>
                <a:ea typeface="Lato"/>
                <a:cs typeface="Lato"/>
                <a:sym typeface="Lato"/>
              </a:rPr>
              <a:t>Identification des objectifs, des impacts et des contraintes.</a:t>
            </a:r>
            <a:endParaRPr sz="800">
              <a:solidFill>
                <a:schemeClr val="dk1"/>
              </a:solidFill>
              <a:latin typeface="Calibri"/>
              <a:ea typeface="Calibri"/>
              <a:cs typeface="Calibri"/>
              <a:sym typeface="Calibri"/>
            </a:endParaRPr>
          </a:p>
        </p:txBody>
      </p:sp>
      <p:sp>
        <p:nvSpPr>
          <p:cNvPr id="857" name="Google Shape;857;p59"/>
          <p:cNvSpPr/>
          <p:nvPr/>
        </p:nvSpPr>
        <p:spPr>
          <a:xfrm>
            <a:off x="2269257" y="3896841"/>
            <a:ext cx="4605600" cy="281400"/>
          </a:xfrm>
          <a:prstGeom prst="rect">
            <a:avLst/>
          </a:prstGeom>
          <a:solidFill>
            <a:srgbClr val="FFFFFF">
              <a:alpha val="3920"/>
            </a:srgbClr>
          </a:solidFill>
          <a:ln>
            <a:noFill/>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858" name="Google Shape;858;p59"/>
          <p:cNvSpPr/>
          <p:nvPr/>
        </p:nvSpPr>
        <p:spPr>
          <a:xfrm>
            <a:off x="2366442" y="3959870"/>
            <a:ext cx="2106000" cy="155400"/>
          </a:xfrm>
          <a:prstGeom prst="rect">
            <a:avLst/>
          </a:prstGeom>
          <a:noFill/>
          <a:ln>
            <a:noFill/>
          </a:ln>
        </p:spPr>
        <p:txBody>
          <a:bodyPr anchorCtr="0" anchor="t" bIns="28575" lIns="57150" spcFirstLastPara="1" rIns="57150" wrap="square" tIns="28575">
            <a:noAutofit/>
          </a:bodyPr>
          <a:lstStyle/>
          <a:p>
            <a:pPr indent="0" lvl="0" marL="0" marR="0" rtl="0" algn="l">
              <a:lnSpc>
                <a:spcPct val="160000"/>
              </a:lnSpc>
              <a:spcBef>
                <a:spcPts val="0"/>
              </a:spcBef>
              <a:spcAft>
                <a:spcPts val="0"/>
              </a:spcAft>
              <a:buClr>
                <a:srgbClr val="272525"/>
              </a:buClr>
              <a:buSzPts val="800"/>
              <a:buFont typeface="Lato"/>
              <a:buNone/>
            </a:pPr>
            <a:r>
              <a:rPr lang="fr" sz="800">
                <a:solidFill>
                  <a:srgbClr val="272525"/>
                </a:solidFill>
                <a:latin typeface="Lato"/>
                <a:ea typeface="Lato"/>
                <a:cs typeface="Lato"/>
                <a:sym typeface="Lato"/>
              </a:rPr>
              <a:t>Conception de l'architecture</a:t>
            </a:r>
            <a:endParaRPr sz="800">
              <a:solidFill>
                <a:schemeClr val="dk1"/>
              </a:solidFill>
              <a:latin typeface="Calibri"/>
              <a:ea typeface="Calibri"/>
              <a:cs typeface="Calibri"/>
              <a:sym typeface="Calibri"/>
            </a:endParaRPr>
          </a:p>
        </p:txBody>
      </p:sp>
      <p:sp>
        <p:nvSpPr>
          <p:cNvPr id="859" name="Google Shape;859;p59"/>
          <p:cNvSpPr/>
          <p:nvPr/>
        </p:nvSpPr>
        <p:spPr>
          <a:xfrm>
            <a:off x="4671566" y="3959870"/>
            <a:ext cx="2106000" cy="155400"/>
          </a:xfrm>
          <a:prstGeom prst="rect">
            <a:avLst/>
          </a:prstGeom>
          <a:noFill/>
          <a:ln>
            <a:noFill/>
          </a:ln>
        </p:spPr>
        <p:txBody>
          <a:bodyPr anchorCtr="0" anchor="t" bIns="28575" lIns="57150" spcFirstLastPara="1" rIns="57150" wrap="square" tIns="28575">
            <a:noAutofit/>
          </a:bodyPr>
          <a:lstStyle/>
          <a:p>
            <a:pPr indent="0" lvl="0" marL="0" marR="0" rtl="0" algn="l">
              <a:lnSpc>
                <a:spcPct val="160000"/>
              </a:lnSpc>
              <a:spcBef>
                <a:spcPts val="0"/>
              </a:spcBef>
              <a:spcAft>
                <a:spcPts val="0"/>
              </a:spcAft>
              <a:buClr>
                <a:srgbClr val="272525"/>
              </a:buClr>
              <a:buSzPts val="800"/>
              <a:buFont typeface="Lato"/>
              <a:buNone/>
            </a:pPr>
            <a:r>
              <a:rPr lang="fr" sz="800">
                <a:solidFill>
                  <a:srgbClr val="272525"/>
                </a:solidFill>
                <a:latin typeface="Lato"/>
                <a:ea typeface="Lato"/>
                <a:cs typeface="Lato"/>
                <a:sym typeface="Lato"/>
              </a:rPr>
              <a:t>Conception et définition de l'architecture cible.</a:t>
            </a:r>
            <a:endParaRPr sz="800">
              <a:solidFill>
                <a:schemeClr val="dk1"/>
              </a:solidFill>
              <a:latin typeface="Calibri"/>
              <a:ea typeface="Calibri"/>
              <a:cs typeface="Calibri"/>
              <a:sym typeface="Calibri"/>
            </a:endParaRPr>
          </a:p>
        </p:txBody>
      </p:sp>
      <p:sp>
        <p:nvSpPr>
          <p:cNvPr id="860" name="Google Shape;860;p59"/>
          <p:cNvSpPr/>
          <p:nvPr/>
        </p:nvSpPr>
        <p:spPr>
          <a:xfrm>
            <a:off x="2269257" y="4178349"/>
            <a:ext cx="4605600" cy="436800"/>
          </a:xfrm>
          <a:prstGeom prst="rect">
            <a:avLst/>
          </a:prstGeom>
          <a:solidFill>
            <a:srgbClr val="000000">
              <a:alpha val="3920"/>
            </a:srgbClr>
          </a:solidFill>
          <a:ln>
            <a:noFill/>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861" name="Google Shape;861;p59"/>
          <p:cNvSpPr/>
          <p:nvPr/>
        </p:nvSpPr>
        <p:spPr>
          <a:xfrm>
            <a:off x="2366442" y="4241378"/>
            <a:ext cx="2106000" cy="155400"/>
          </a:xfrm>
          <a:prstGeom prst="rect">
            <a:avLst/>
          </a:prstGeom>
          <a:noFill/>
          <a:ln>
            <a:noFill/>
          </a:ln>
        </p:spPr>
        <p:txBody>
          <a:bodyPr anchorCtr="0" anchor="t" bIns="28575" lIns="57150" spcFirstLastPara="1" rIns="57150" wrap="square" tIns="28575">
            <a:noAutofit/>
          </a:bodyPr>
          <a:lstStyle/>
          <a:p>
            <a:pPr indent="0" lvl="0" marL="0" marR="0" rtl="0" algn="l">
              <a:lnSpc>
                <a:spcPct val="160000"/>
              </a:lnSpc>
              <a:spcBef>
                <a:spcPts val="0"/>
              </a:spcBef>
              <a:spcAft>
                <a:spcPts val="0"/>
              </a:spcAft>
              <a:buClr>
                <a:srgbClr val="272525"/>
              </a:buClr>
              <a:buSzPts val="800"/>
              <a:buFont typeface="Lato"/>
              <a:buNone/>
            </a:pPr>
            <a:r>
              <a:rPr lang="fr" sz="800">
                <a:solidFill>
                  <a:srgbClr val="272525"/>
                </a:solidFill>
                <a:latin typeface="Lato"/>
                <a:ea typeface="Lato"/>
                <a:cs typeface="Lato"/>
                <a:sym typeface="Lato"/>
              </a:rPr>
              <a:t>Développement et intégration</a:t>
            </a:r>
            <a:endParaRPr sz="800">
              <a:solidFill>
                <a:schemeClr val="dk1"/>
              </a:solidFill>
              <a:latin typeface="Calibri"/>
              <a:ea typeface="Calibri"/>
              <a:cs typeface="Calibri"/>
              <a:sym typeface="Calibri"/>
            </a:endParaRPr>
          </a:p>
        </p:txBody>
      </p:sp>
      <p:sp>
        <p:nvSpPr>
          <p:cNvPr id="862" name="Google Shape;862;p59"/>
          <p:cNvSpPr/>
          <p:nvPr/>
        </p:nvSpPr>
        <p:spPr>
          <a:xfrm>
            <a:off x="4671566" y="4241378"/>
            <a:ext cx="2106000" cy="310800"/>
          </a:xfrm>
          <a:prstGeom prst="rect">
            <a:avLst/>
          </a:prstGeom>
          <a:noFill/>
          <a:ln>
            <a:noFill/>
          </a:ln>
        </p:spPr>
        <p:txBody>
          <a:bodyPr anchorCtr="0" anchor="t" bIns="28575" lIns="57150" spcFirstLastPara="1" rIns="57150" wrap="square" tIns="28575">
            <a:noAutofit/>
          </a:bodyPr>
          <a:lstStyle/>
          <a:p>
            <a:pPr indent="0" lvl="0" marL="0" marR="0" rtl="0" algn="l">
              <a:lnSpc>
                <a:spcPct val="160000"/>
              </a:lnSpc>
              <a:spcBef>
                <a:spcPts val="0"/>
              </a:spcBef>
              <a:spcAft>
                <a:spcPts val="0"/>
              </a:spcAft>
              <a:buClr>
                <a:srgbClr val="272525"/>
              </a:buClr>
              <a:buSzPts val="800"/>
              <a:buFont typeface="Lato"/>
              <a:buNone/>
            </a:pPr>
            <a:r>
              <a:rPr lang="fr" sz="800">
                <a:solidFill>
                  <a:srgbClr val="272525"/>
                </a:solidFill>
                <a:latin typeface="Lato"/>
                <a:ea typeface="Lato"/>
                <a:cs typeface="Lato"/>
                <a:sym typeface="Lato"/>
              </a:rPr>
              <a:t>Développement et intégration des différents systèmes et processus.</a:t>
            </a:r>
            <a:endParaRPr sz="800">
              <a:solidFill>
                <a:schemeClr val="dk1"/>
              </a:solidFill>
              <a:latin typeface="Calibri"/>
              <a:ea typeface="Calibri"/>
              <a:cs typeface="Calibri"/>
              <a:sym typeface="Calibri"/>
            </a:endParaRPr>
          </a:p>
        </p:txBody>
      </p:sp>
      <p:sp>
        <p:nvSpPr>
          <p:cNvPr id="863" name="Google Shape;863;p59"/>
          <p:cNvSpPr/>
          <p:nvPr/>
        </p:nvSpPr>
        <p:spPr>
          <a:xfrm>
            <a:off x="2269257" y="4615309"/>
            <a:ext cx="4605600" cy="436800"/>
          </a:xfrm>
          <a:prstGeom prst="rect">
            <a:avLst/>
          </a:prstGeom>
          <a:solidFill>
            <a:srgbClr val="FFFFFF">
              <a:alpha val="3920"/>
            </a:srgbClr>
          </a:solidFill>
          <a:ln>
            <a:noFill/>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864" name="Google Shape;864;p59"/>
          <p:cNvSpPr/>
          <p:nvPr/>
        </p:nvSpPr>
        <p:spPr>
          <a:xfrm>
            <a:off x="2366442" y="4678338"/>
            <a:ext cx="2106000" cy="155400"/>
          </a:xfrm>
          <a:prstGeom prst="rect">
            <a:avLst/>
          </a:prstGeom>
          <a:noFill/>
          <a:ln>
            <a:noFill/>
          </a:ln>
        </p:spPr>
        <p:txBody>
          <a:bodyPr anchorCtr="0" anchor="t" bIns="28575" lIns="57150" spcFirstLastPara="1" rIns="57150" wrap="square" tIns="28575">
            <a:noAutofit/>
          </a:bodyPr>
          <a:lstStyle/>
          <a:p>
            <a:pPr indent="0" lvl="0" marL="0" marR="0" rtl="0" algn="l">
              <a:lnSpc>
                <a:spcPct val="160000"/>
              </a:lnSpc>
              <a:spcBef>
                <a:spcPts val="0"/>
              </a:spcBef>
              <a:spcAft>
                <a:spcPts val="0"/>
              </a:spcAft>
              <a:buClr>
                <a:srgbClr val="272525"/>
              </a:buClr>
              <a:buSzPts val="800"/>
              <a:buFont typeface="Lato"/>
              <a:buNone/>
            </a:pPr>
            <a:r>
              <a:rPr lang="fr" sz="800">
                <a:solidFill>
                  <a:srgbClr val="272525"/>
                </a:solidFill>
                <a:latin typeface="Lato"/>
                <a:ea typeface="Lato"/>
                <a:cs typeface="Lato"/>
                <a:sym typeface="Lato"/>
              </a:rPr>
              <a:t>Tests et validation</a:t>
            </a:r>
            <a:endParaRPr sz="800">
              <a:solidFill>
                <a:schemeClr val="dk1"/>
              </a:solidFill>
              <a:latin typeface="Calibri"/>
              <a:ea typeface="Calibri"/>
              <a:cs typeface="Calibri"/>
              <a:sym typeface="Calibri"/>
            </a:endParaRPr>
          </a:p>
        </p:txBody>
      </p:sp>
      <p:sp>
        <p:nvSpPr>
          <p:cNvPr id="865" name="Google Shape;865;p59"/>
          <p:cNvSpPr/>
          <p:nvPr/>
        </p:nvSpPr>
        <p:spPr>
          <a:xfrm>
            <a:off x="4671566" y="4678338"/>
            <a:ext cx="2106000" cy="310800"/>
          </a:xfrm>
          <a:prstGeom prst="rect">
            <a:avLst/>
          </a:prstGeom>
          <a:noFill/>
          <a:ln>
            <a:noFill/>
          </a:ln>
        </p:spPr>
        <p:txBody>
          <a:bodyPr anchorCtr="0" anchor="t" bIns="28575" lIns="57150" spcFirstLastPara="1" rIns="57150" wrap="square" tIns="28575">
            <a:noAutofit/>
          </a:bodyPr>
          <a:lstStyle/>
          <a:p>
            <a:pPr indent="0" lvl="0" marL="0" marR="0" rtl="0" algn="l">
              <a:lnSpc>
                <a:spcPct val="160000"/>
              </a:lnSpc>
              <a:spcBef>
                <a:spcPts val="0"/>
              </a:spcBef>
              <a:spcAft>
                <a:spcPts val="0"/>
              </a:spcAft>
              <a:buClr>
                <a:srgbClr val="272525"/>
              </a:buClr>
              <a:buSzPts val="800"/>
              <a:buFont typeface="Lato"/>
              <a:buNone/>
            </a:pPr>
            <a:r>
              <a:rPr lang="fr" sz="800">
                <a:solidFill>
                  <a:srgbClr val="272525"/>
                </a:solidFill>
                <a:latin typeface="Lato"/>
                <a:ea typeface="Lato"/>
                <a:cs typeface="Lato"/>
                <a:sym typeface="Lato"/>
              </a:rPr>
              <a:t>Tests et validation de l'architecture et des flux de données.</a:t>
            </a:r>
            <a:endParaRPr sz="800">
              <a:solidFill>
                <a:schemeClr val="dk1"/>
              </a:solidFill>
              <a:latin typeface="Calibri"/>
              <a:ea typeface="Calibri"/>
              <a:cs typeface="Calibri"/>
              <a:sym typeface="Calibri"/>
            </a:endParaRPr>
          </a:p>
        </p:txBody>
      </p:sp>
      <p:sp>
        <p:nvSpPr>
          <p:cNvPr id="866" name="Google Shape;866;p59"/>
          <p:cNvSpPr/>
          <p:nvPr/>
        </p:nvSpPr>
        <p:spPr>
          <a:xfrm>
            <a:off x="2269257" y="5052268"/>
            <a:ext cx="4605600" cy="436800"/>
          </a:xfrm>
          <a:prstGeom prst="rect">
            <a:avLst/>
          </a:prstGeom>
          <a:solidFill>
            <a:srgbClr val="000000">
              <a:alpha val="3920"/>
            </a:srgbClr>
          </a:solidFill>
          <a:ln>
            <a:noFill/>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867" name="Google Shape;867;p59"/>
          <p:cNvSpPr/>
          <p:nvPr/>
        </p:nvSpPr>
        <p:spPr>
          <a:xfrm>
            <a:off x="2366442" y="5115297"/>
            <a:ext cx="2106000" cy="155400"/>
          </a:xfrm>
          <a:prstGeom prst="rect">
            <a:avLst/>
          </a:prstGeom>
          <a:noFill/>
          <a:ln>
            <a:noFill/>
          </a:ln>
        </p:spPr>
        <p:txBody>
          <a:bodyPr anchorCtr="0" anchor="t" bIns="28575" lIns="57150" spcFirstLastPara="1" rIns="57150" wrap="square" tIns="28575">
            <a:noAutofit/>
          </a:bodyPr>
          <a:lstStyle/>
          <a:p>
            <a:pPr indent="0" lvl="0" marL="0" marR="0" rtl="0" algn="l">
              <a:lnSpc>
                <a:spcPct val="160000"/>
              </a:lnSpc>
              <a:spcBef>
                <a:spcPts val="0"/>
              </a:spcBef>
              <a:spcAft>
                <a:spcPts val="0"/>
              </a:spcAft>
              <a:buClr>
                <a:srgbClr val="272525"/>
              </a:buClr>
              <a:buSzPts val="800"/>
              <a:buFont typeface="Lato"/>
              <a:buNone/>
            </a:pPr>
            <a:r>
              <a:rPr lang="fr" sz="800">
                <a:solidFill>
                  <a:srgbClr val="272525"/>
                </a:solidFill>
                <a:latin typeface="Lato"/>
                <a:ea typeface="Lato"/>
                <a:cs typeface="Lato"/>
                <a:sym typeface="Lato"/>
              </a:rPr>
              <a:t>Mise en production</a:t>
            </a:r>
            <a:endParaRPr sz="800">
              <a:solidFill>
                <a:schemeClr val="dk1"/>
              </a:solidFill>
              <a:latin typeface="Calibri"/>
              <a:ea typeface="Calibri"/>
              <a:cs typeface="Calibri"/>
              <a:sym typeface="Calibri"/>
            </a:endParaRPr>
          </a:p>
        </p:txBody>
      </p:sp>
      <p:sp>
        <p:nvSpPr>
          <p:cNvPr id="868" name="Google Shape;868;p59"/>
          <p:cNvSpPr/>
          <p:nvPr/>
        </p:nvSpPr>
        <p:spPr>
          <a:xfrm>
            <a:off x="4671566" y="5115297"/>
            <a:ext cx="2106000" cy="310800"/>
          </a:xfrm>
          <a:prstGeom prst="rect">
            <a:avLst/>
          </a:prstGeom>
          <a:noFill/>
          <a:ln>
            <a:noFill/>
          </a:ln>
        </p:spPr>
        <p:txBody>
          <a:bodyPr anchorCtr="0" anchor="t" bIns="28575" lIns="57150" spcFirstLastPara="1" rIns="57150" wrap="square" tIns="28575">
            <a:noAutofit/>
          </a:bodyPr>
          <a:lstStyle/>
          <a:p>
            <a:pPr indent="0" lvl="0" marL="0" marR="0" rtl="0" algn="l">
              <a:lnSpc>
                <a:spcPct val="160000"/>
              </a:lnSpc>
              <a:spcBef>
                <a:spcPts val="0"/>
              </a:spcBef>
              <a:spcAft>
                <a:spcPts val="0"/>
              </a:spcAft>
              <a:buClr>
                <a:srgbClr val="272525"/>
              </a:buClr>
              <a:buSzPts val="800"/>
              <a:buFont typeface="Lato"/>
              <a:buNone/>
            </a:pPr>
            <a:r>
              <a:rPr lang="fr" sz="800">
                <a:solidFill>
                  <a:srgbClr val="272525"/>
                </a:solidFill>
                <a:latin typeface="Lato"/>
                <a:ea typeface="Lato"/>
                <a:cs typeface="Lato"/>
                <a:sym typeface="Lato"/>
              </a:rPr>
              <a:t>Déploiement de la solution intégrée et migration des données.</a:t>
            </a:r>
            <a:endParaRPr sz="800">
              <a:solidFill>
                <a:schemeClr val="dk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pic>
        <p:nvPicPr>
          <p:cNvPr descr="preencoded.png" id="874" name="Google Shape;874;p60"/>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875" name="Google Shape;875;p60"/>
          <p:cNvSpPr/>
          <p:nvPr/>
        </p:nvSpPr>
        <p:spPr>
          <a:xfrm>
            <a:off x="0" y="0"/>
            <a:ext cx="9144000" cy="5143500"/>
          </a:xfrm>
          <a:prstGeom prst="rect">
            <a:avLst/>
          </a:prstGeom>
          <a:solidFill>
            <a:srgbClr val="FFFFFF">
              <a:alpha val="74900"/>
            </a:srgbClr>
          </a:solidFill>
          <a:ln cap="flat" cmpd="sng" w="13800">
            <a:solidFill>
              <a:srgbClr val="FFFFFF">
                <a:alpha val="63919"/>
              </a:srgbClr>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876" name="Google Shape;876;p60"/>
          <p:cNvSpPr/>
          <p:nvPr/>
        </p:nvSpPr>
        <p:spPr>
          <a:xfrm>
            <a:off x="3949749" y="1584201"/>
            <a:ext cx="27774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312F2B"/>
              </a:buClr>
              <a:buSzPts val="2700"/>
              <a:buFont typeface="Gelasio"/>
              <a:buNone/>
            </a:pPr>
            <a:r>
              <a:rPr lang="fr" sz="2700">
                <a:solidFill>
                  <a:srgbClr val="312F2B"/>
                </a:solidFill>
                <a:latin typeface="Gelasio"/>
                <a:ea typeface="Gelasio"/>
                <a:cs typeface="Gelasio"/>
                <a:sym typeface="Gelasio"/>
              </a:rPr>
              <a:t>Conclusion</a:t>
            </a:r>
            <a:endParaRPr sz="2700">
              <a:solidFill>
                <a:schemeClr val="dk1"/>
              </a:solidFill>
              <a:latin typeface="Calibri"/>
              <a:ea typeface="Calibri"/>
              <a:cs typeface="Calibri"/>
              <a:sym typeface="Calibri"/>
            </a:endParaRPr>
          </a:p>
        </p:txBody>
      </p:sp>
      <p:sp>
        <p:nvSpPr>
          <p:cNvPr id="877" name="Google Shape;877;p60"/>
          <p:cNvSpPr/>
          <p:nvPr/>
        </p:nvSpPr>
        <p:spPr>
          <a:xfrm>
            <a:off x="3949749" y="2226469"/>
            <a:ext cx="4673400" cy="13329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lang="fr" sz="1100">
                <a:solidFill>
                  <a:srgbClr val="272525"/>
                </a:solidFill>
                <a:latin typeface="Lato"/>
                <a:ea typeface="Lato"/>
                <a:cs typeface="Lato"/>
                <a:sym typeface="Lato"/>
              </a:rPr>
              <a:t>L'intégration des SI dans l'industrie est un processus essentiel qui permet de connecter, harmoniser et coordonner les différentes applications et technologies utilisées dans l'entreprise, favorisant ainsi la collaboration et l'amélioration de la coordination des opérations. Cependant, ce processus complexe nécessite une planification soignée, une expertise technique et une collaboration étroite entre les équipes informatiques et opérationnelles.</a:t>
            </a:r>
            <a:endParaRPr sz="1100">
              <a:solidFill>
                <a:schemeClr val="dk1"/>
              </a:solidFill>
              <a:latin typeface="Calibri"/>
              <a:ea typeface="Calibri"/>
              <a:cs typeface="Calibri"/>
              <a:sym typeface="Calibri"/>
            </a:endParaRPr>
          </a:p>
        </p:txBody>
      </p:sp>
      <p:pic>
        <p:nvPicPr>
          <p:cNvPr descr="preencoded.png" id="878" name="Google Shape;878;p60"/>
          <p:cNvPicPr preferRelativeResize="0"/>
          <p:nvPr/>
        </p:nvPicPr>
        <p:blipFill rotWithShape="1">
          <a:blip r:embed="rId4">
            <a:alphaModFix/>
          </a:blip>
          <a:srcRect b="0" l="0" r="0" t="0"/>
          <a:stretch/>
        </p:blipFill>
        <p:spPr>
          <a:xfrm>
            <a:off x="0" y="0"/>
            <a:ext cx="342900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descr="preencoded.png" id="181" name="Google Shape;181;p1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82" name="Google Shape;182;p19"/>
          <p:cNvSpPr/>
          <p:nvPr/>
        </p:nvSpPr>
        <p:spPr>
          <a:xfrm>
            <a:off x="0" y="0"/>
            <a:ext cx="9144000" cy="5143500"/>
          </a:xfrm>
          <a:prstGeom prst="rect">
            <a:avLst/>
          </a:prstGeom>
          <a:solidFill>
            <a:srgbClr val="FFFFFF">
              <a:alpha val="74900"/>
            </a:srgbClr>
          </a:solidFill>
          <a:ln cap="flat" cmpd="sng" w="12125">
            <a:solidFill>
              <a:srgbClr val="FFFFFF">
                <a:alpha val="63919"/>
              </a:srgbClr>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183" name="Google Shape;183;p19"/>
          <p:cNvSpPr/>
          <p:nvPr/>
        </p:nvSpPr>
        <p:spPr>
          <a:xfrm>
            <a:off x="1678335" y="335459"/>
            <a:ext cx="5787300" cy="761400"/>
          </a:xfrm>
          <a:prstGeom prst="rect">
            <a:avLst/>
          </a:prstGeom>
          <a:noFill/>
          <a:ln>
            <a:noFill/>
          </a:ln>
        </p:spPr>
        <p:txBody>
          <a:bodyPr anchorCtr="0" anchor="t" bIns="28575" lIns="57150" spcFirstLastPara="1" rIns="57150" wrap="square" tIns="28575">
            <a:noAutofit/>
          </a:bodyPr>
          <a:lstStyle/>
          <a:p>
            <a:pPr indent="0" lvl="0" marL="0" marR="0" rtl="0" algn="l">
              <a:lnSpc>
                <a:spcPct val="125019"/>
              </a:lnSpc>
              <a:spcBef>
                <a:spcPts val="0"/>
              </a:spcBef>
              <a:spcAft>
                <a:spcPts val="0"/>
              </a:spcAft>
              <a:buClr>
                <a:srgbClr val="312F2B"/>
              </a:buClr>
              <a:buSzPts val="2400"/>
              <a:buFont typeface="Gelasio"/>
              <a:buNone/>
            </a:pPr>
            <a:r>
              <a:rPr lang="fr" sz="2400">
                <a:solidFill>
                  <a:srgbClr val="312F2B"/>
                </a:solidFill>
                <a:latin typeface="Gelasio"/>
                <a:ea typeface="Gelasio"/>
                <a:cs typeface="Gelasio"/>
                <a:sym typeface="Gelasio"/>
              </a:rPr>
              <a:t>1. Composantes d'un Système d'Informations Industriel</a:t>
            </a:r>
            <a:endParaRPr sz="2400">
              <a:solidFill>
                <a:schemeClr val="dk1"/>
              </a:solidFill>
              <a:latin typeface="Calibri"/>
              <a:ea typeface="Calibri"/>
              <a:cs typeface="Calibri"/>
              <a:sym typeface="Calibri"/>
            </a:endParaRPr>
          </a:p>
        </p:txBody>
      </p:sp>
      <p:sp>
        <p:nvSpPr>
          <p:cNvPr id="184" name="Google Shape;184;p19"/>
          <p:cNvSpPr/>
          <p:nvPr/>
        </p:nvSpPr>
        <p:spPr>
          <a:xfrm>
            <a:off x="1678321" y="1401375"/>
            <a:ext cx="2745000" cy="190200"/>
          </a:xfrm>
          <a:prstGeom prst="rect">
            <a:avLst/>
          </a:prstGeom>
          <a:noFill/>
          <a:ln>
            <a:noFill/>
          </a:ln>
        </p:spPr>
        <p:txBody>
          <a:bodyPr anchorCtr="0" anchor="t" bIns="28575" lIns="57150" spcFirstLastPara="1" rIns="57150" wrap="square" tIns="28575">
            <a:noAutofit/>
          </a:bodyPr>
          <a:lstStyle/>
          <a:p>
            <a:pPr indent="0" lvl="0" marL="0" marR="0" rtl="0" algn="l">
              <a:lnSpc>
                <a:spcPct val="124960"/>
              </a:lnSpc>
              <a:spcBef>
                <a:spcPts val="0"/>
              </a:spcBef>
              <a:spcAft>
                <a:spcPts val="0"/>
              </a:spcAft>
              <a:buClr>
                <a:srgbClr val="312F2B"/>
              </a:buClr>
              <a:buSzPts val="1200"/>
              <a:buFont typeface="Gelasio"/>
              <a:buNone/>
            </a:pPr>
            <a:r>
              <a:rPr lang="fr" sz="1200">
                <a:solidFill>
                  <a:srgbClr val="312F2B"/>
                </a:solidFill>
                <a:latin typeface="Gelasio"/>
                <a:ea typeface="Gelasio"/>
                <a:cs typeface="Gelasio"/>
                <a:sym typeface="Gelasio"/>
              </a:rPr>
              <a:t>Systèmes de communication</a:t>
            </a:r>
            <a:endParaRPr sz="1200">
              <a:solidFill>
                <a:schemeClr val="dk1"/>
              </a:solidFill>
              <a:latin typeface="Calibri"/>
              <a:ea typeface="Calibri"/>
              <a:cs typeface="Calibri"/>
              <a:sym typeface="Calibri"/>
            </a:endParaRPr>
          </a:p>
        </p:txBody>
      </p:sp>
      <p:pic>
        <p:nvPicPr>
          <p:cNvPr descr="preencoded.png" id="185" name="Google Shape;185;p19"/>
          <p:cNvPicPr preferRelativeResize="0"/>
          <p:nvPr/>
        </p:nvPicPr>
        <p:blipFill rotWithShape="1">
          <a:blip r:embed="rId4">
            <a:alphaModFix/>
          </a:blip>
          <a:srcRect b="0" l="0" r="0" t="0"/>
          <a:stretch/>
        </p:blipFill>
        <p:spPr>
          <a:xfrm>
            <a:off x="1678335" y="1728713"/>
            <a:ext cx="2745060" cy="1733475"/>
          </a:xfrm>
          <a:prstGeom prst="rect">
            <a:avLst/>
          </a:prstGeom>
          <a:noFill/>
          <a:ln>
            <a:noFill/>
          </a:ln>
        </p:spPr>
      </p:pic>
      <p:sp>
        <p:nvSpPr>
          <p:cNvPr id="186" name="Google Shape;186;p19"/>
          <p:cNvSpPr/>
          <p:nvPr/>
        </p:nvSpPr>
        <p:spPr>
          <a:xfrm>
            <a:off x="1873151" y="3599185"/>
            <a:ext cx="2550300" cy="389700"/>
          </a:xfrm>
          <a:prstGeom prst="rect">
            <a:avLst/>
          </a:prstGeom>
          <a:noFill/>
          <a:ln>
            <a:noFill/>
          </a:ln>
        </p:spPr>
        <p:txBody>
          <a:bodyPr anchorCtr="0" anchor="t" bIns="28575" lIns="57150" spcFirstLastPara="1" rIns="57150" wrap="square" tIns="28575">
            <a:noAutofit/>
          </a:bodyPr>
          <a:lstStyle/>
          <a:p>
            <a:pPr indent="-215900" lvl="0" marL="215900" marR="0" rtl="0" algn="l">
              <a:lnSpc>
                <a:spcPct val="160000"/>
              </a:lnSpc>
              <a:spcBef>
                <a:spcPts val="0"/>
              </a:spcBef>
              <a:spcAft>
                <a:spcPts val="0"/>
              </a:spcAft>
              <a:buClr>
                <a:srgbClr val="272525"/>
              </a:buClr>
              <a:buSzPts val="1000"/>
              <a:buFont typeface="Lato"/>
              <a:buChar char="•"/>
            </a:pPr>
            <a:r>
              <a:rPr lang="fr" sz="1000">
                <a:solidFill>
                  <a:srgbClr val="272525"/>
                </a:solidFill>
                <a:latin typeface="Lato"/>
                <a:ea typeface="Lato"/>
                <a:cs typeface="Lato"/>
                <a:sym typeface="Lato"/>
              </a:rPr>
              <a:t>Transmission des données entre les composantes</a:t>
            </a:r>
            <a:endParaRPr sz="1000">
              <a:solidFill>
                <a:schemeClr val="dk1"/>
              </a:solidFill>
              <a:latin typeface="Calibri"/>
              <a:ea typeface="Calibri"/>
              <a:cs typeface="Calibri"/>
              <a:sym typeface="Calibri"/>
            </a:endParaRPr>
          </a:p>
        </p:txBody>
      </p:sp>
      <p:sp>
        <p:nvSpPr>
          <p:cNvPr id="187" name="Google Shape;187;p19"/>
          <p:cNvSpPr/>
          <p:nvPr/>
        </p:nvSpPr>
        <p:spPr>
          <a:xfrm>
            <a:off x="1873151" y="4037633"/>
            <a:ext cx="2550300" cy="194700"/>
          </a:xfrm>
          <a:prstGeom prst="rect">
            <a:avLst/>
          </a:prstGeom>
          <a:noFill/>
          <a:ln>
            <a:noFill/>
          </a:ln>
        </p:spPr>
        <p:txBody>
          <a:bodyPr anchorCtr="0" anchor="t" bIns="28575" lIns="57150" spcFirstLastPara="1" rIns="57150" wrap="square" tIns="28575">
            <a:noAutofit/>
          </a:bodyPr>
          <a:lstStyle/>
          <a:p>
            <a:pPr indent="-215900" lvl="0" marL="215900" marR="0" rtl="0" algn="l">
              <a:lnSpc>
                <a:spcPct val="160000"/>
              </a:lnSpc>
              <a:spcBef>
                <a:spcPts val="0"/>
              </a:spcBef>
              <a:spcAft>
                <a:spcPts val="0"/>
              </a:spcAft>
              <a:buClr>
                <a:srgbClr val="272525"/>
              </a:buClr>
              <a:buSzPts val="1000"/>
              <a:buFont typeface="Lato"/>
              <a:buChar char="•"/>
            </a:pPr>
            <a:r>
              <a:rPr lang="fr" sz="1000">
                <a:solidFill>
                  <a:srgbClr val="272525"/>
                </a:solidFill>
                <a:latin typeface="Lato"/>
                <a:ea typeface="Lato"/>
                <a:cs typeface="Lato"/>
                <a:sym typeface="Lato"/>
              </a:rPr>
              <a:t>Intégration avec les systèmes informatiques</a:t>
            </a:r>
            <a:endParaRPr sz="1000">
              <a:solidFill>
                <a:schemeClr val="dk1"/>
              </a:solidFill>
              <a:latin typeface="Calibri"/>
              <a:ea typeface="Calibri"/>
              <a:cs typeface="Calibri"/>
              <a:sym typeface="Calibri"/>
            </a:endParaRPr>
          </a:p>
        </p:txBody>
      </p:sp>
      <p:sp>
        <p:nvSpPr>
          <p:cNvPr id="188" name="Google Shape;188;p19"/>
          <p:cNvSpPr/>
          <p:nvPr/>
        </p:nvSpPr>
        <p:spPr>
          <a:xfrm>
            <a:off x="4725377" y="1401375"/>
            <a:ext cx="2745000" cy="190200"/>
          </a:xfrm>
          <a:prstGeom prst="rect">
            <a:avLst/>
          </a:prstGeom>
          <a:noFill/>
          <a:ln>
            <a:noFill/>
          </a:ln>
        </p:spPr>
        <p:txBody>
          <a:bodyPr anchorCtr="0" anchor="t" bIns="28575" lIns="57150" spcFirstLastPara="1" rIns="57150" wrap="square" tIns="28575">
            <a:noAutofit/>
          </a:bodyPr>
          <a:lstStyle/>
          <a:p>
            <a:pPr indent="0" lvl="0" marL="0" marR="0" rtl="0" algn="l">
              <a:lnSpc>
                <a:spcPct val="124960"/>
              </a:lnSpc>
              <a:spcBef>
                <a:spcPts val="0"/>
              </a:spcBef>
              <a:spcAft>
                <a:spcPts val="0"/>
              </a:spcAft>
              <a:buClr>
                <a:srgbClr val="312F2B"/>
              </a:buClr>
              <a:buSzPts val="1200"/>
              <a:buFont typeface="Gelasio"/>
              <a:buNone/>
            </a:pPr>
            <a:r>
              <a:rPr lang="fr" sz="1200">
                <a:solidFill>
                  <a:srgbClr val="312F2B"/>
                </a:solidFill>
                <a:latin typeface="Gelasio"/>
                <a:ea typeface="Gelasio"/>
                <a:cs typeface="Gelasio"/>
                <a:sym typeface="Gelasio"/>
              </a:rPr>
              <a:t>Logiciels de gestion de données</a:t>
            </a:r>
            <a:endParaRPr sz="1200">
              <a:solidFill>
                <a:schemeClr val="dk1"/>
              </a:solidFill>
              <a:latin typeface="Calibri"/>
              <a:ea typeface="Calibri"/>
              <a:cs typeface="Calibri"/>
              <a:sym typeface="Calibri"/>
            </a:endParaRPr>
          </a:p>
        </p:txBody>
      </p:sp>
      <p:pic>
        <p:nvPicPr>
          <p:cNvPr descr="preencoded.png" id="189" name="Google Shape;189;p19"/>
          <p:cNvPicPr preferRelativeResize="0"/>
          <p:nvPr/>
        </p:nvPicPr>
        <p:blipFill rotWithShape="1">
          <a:blip r:embed="rId5">
            <a:alphaModFix/>
          </a:blip>
          <a:srcRect b="0" l="0" r="0" t="0"/>
          <a:stretch/>
        </p:blipFill>
        <p:spPr>
          <a:xfrm>
            <a:off x="4725368" y="1728713"/>
            <a:ext cx="2745060" cy="1544092"/>
          </a:xfrm>
          <a:prstGeom prst="rect">
            <a:avLst/>
          </a:prstGeom>
          <a:noFill/>
          <a:ln>
            <a:noFill/>
          </a:ln>
        </p:spPr>
      </p:pic>
      <p:sp>
        <p:nvSpPr>
          <p:cNvPr id="190" name="Google Shape;190;p19"/>
          <p:cNvSpPr/>
          <p:nvPr/>
        </p:nvSpPr>
        <p:spPr>
          <a:xfrm>
            <a:off x="4920183" y="3409801"/>
            <a:ext cx="2550300" cy="194700"/>
          </a:xfrm>
          <a:prstGeom prst="rect">
            <a:avLst/>
          </a:prstGeom>
          <a:noFill/>
          <a:ln>
            <a:noFill/>
          </a:ln>
        </p:spPr>
        <p:txBody>
          <a:bodyPr anchorCtr="0" anchor="t" bIns="28575" lIns="57150" spcFirstLastPara="1" rIns="57150" wrap="square" tIns="28575">
            <a:noAutofit/>
          </a:bodyPr>
          <a:lstStyle/>
          <a:p>
            <a:pPr indent="-215900" lvl="0" marL="215900" marR="0" rtl="0" algn="l">
              <a:lnSpc>
                <a:spcPct val="160000"/>
              </a:lnSpc>
              <a:spcBef>
                <a:spcPts val="0"/>
              </a:spcBef>
              <a:spcAft>
                <a:spcPts val="0"/>
              </a:spcAft>
              <a:buClr>
                <a:srgbClr val="272525"/>
              </a:buClr>
              <a:buSzPts val="1000"/>
              <a:buFont typeface="Lato"/>
              <a:buChar char="•"/>
            </a:pPr>
            <a:r>
              <a:rPr lang="fr" sz="1000">
                <a:solidFill>
                  <a:srgbClr val="272525"/>
                </a:solidFill>
                <a:latin typeface="Lato"/>
                <a:ea typeface="Lato"/>
                <a:cs typeface="Lato"/>
                <a:sym typeface="Lato"/>
              </a:rPr>
              <a:t>Stockage et gestion des données de production</a:t>
            </a:r>
            <a:endParaRPr sz="1000">
              <a:solidFill>
                <a:schemeClr val="dk1"/>
              </a:solidFill>
              <a:latin typeface="Calibri"/>
              <a:ea typeface="Calibri"/>
              <a:cs typeface="Calibri"/>
              <a:sym typeface="Calibri"/>
            </a:endParaRPr>
          </a:p>
        </p:txBody>
      </p:sp>
      <p:sp>
        <p:nvSpPr>
          <p:cNvPr id="191" name="Google Shape;191;p19"/>
          <p:cNvSpPr/>
          <p:nvPr/>
        </p:nvSpPr>
        <p:spPr>
          <a:xfrm>
            <a:off x="4920183" y="3881958"/>
            <a:ext cx="2550300" cy="389700"/>
          </a:xfrm>
          <a:prstGeom prst="rect">
            <a:avLst/>
          </a:prstGeom>
          <a:noFill/>
          <a:ln>
            <a:noFill/>
          </a:ln>
        </p:spPr>
        <p:txBody>
          <a:bodyPr anchorCtr="0" anchor="t" bIns="28575" lIns="57150" spcFirstLastPara="1" rIns="57150" wrap="square" tIns="28575">
            <a:noAutofit/>
          </a:bodyPr>
          <a:lstStyle/>
          <a:p>
            <a:pPr indent="-215900" lvl="0" marL="215900" marR="0" rtl="0" algn="l">
              <a:lnSpc>
                <a:spcPct val="160000"/>
              </a:lnSpc>
              <a:spcBef>
                <a:spcPts val="0"/>
              </a:spcBef>
              <a:spcAft>
                <a:spcPts val="0"/>
              </a:spcAft>
              <a:buClr>
                <a:srgbClr val="272525"/>
              </a:buClr>
              <a:buSzPts val="1000"/>
              <a:buFont typeface="Lato"/>
              <a:buChar char="•"/>
            </a:pPr>
            <a:r>
              <a:rPr lang="fr" sz="1000">
                <a:solidFill>
                  <a:srgbClr val="272525"/>
                </a:solidFill>
                <a:latin typeface="Lato"/>
                <a:ea typeface="Lato"/>
                <a:cs typeface="Lato"/>
                <a:sym typeface="Lato"/>
              </a:rPr>
              <a:t>Analyse des données pour améliorer les performances</a:t>
            </a:r>
            <a:endParaRPr sz="1000">
              <a:solidFill>
                <a:schemeClr val="dk1"/>
              </a:solidFill>
              <a:latin typeface="Calibri"/>
              <a:ea typeface="Calibri"/>
              <a:cs typeface="Calibri"/>
              <a:sym typeface="Calibri"/>
            </a:endParaRPr>
          </a:p>
        </p:txBody>
      </p:sp>
      <p:sp>
        <p:nvSpPr>
          <p:cNvPr id="192" name="Google Shape;192;p19"/>
          <p:cNvSpPr/>
          <p:nvPr/>
        </p:nvSpPr>
        <p:spPr>
          <a:xfrm>
            <a:off x="1678335" y="4494386"/>
            <a:ext cx="5787300" cy="389700"/>
          </a:xfrm>
          <a:prstGeom prst="rect">
            <a:avLst/>
          </a:prstGeom>
          <a:noFill/>
          <a:ln>
            <a:noFill/>
          </a:ln>
        </p:spPr>
        <p:txBody>
          <a:bodyPr anchorCtr="0" anchor="t" bIns="28575" lIns="57150" spcFirstLastPara="1" rIns="57150" wrap="square" tIns="28575">
            <a:noAutofit/>
          </a:bodyPr>
          <a:lstStyle/>
          <a:p>
            <a:pPr indent="0" lvl="0" marL="0" marR="0" rtl="0" algn="l">
              <a:lnSpc>
                <a:spcPct val="160000"/>
              </a:lnSpc>
              <a:spcBef>
                <a:spcPts val="0"/>
              </a:spcBef>
              <a:spcAft>
                <a:spcPts val="0"/>
              </a:spcAft>
              <a:buClr>
                <a:srgbClr val="272525"/>
              </a:buClr>
              <a:buSzPts val="1000"/>
              <a:buFont typeface="Lato"/>
              <a:buNone/>
            </a:pPr>
            <a:r>
              <a:rPr lang="fr" sz="1000">
                <a:solidFill>
                  <a:srgbClr val="272525"/>
                </a:solidFill>
                <a:latin typeface="Lato"/>
                <a:ea typeface="Lato"/>
                <a:cs typeface="Lato"/>
                <a:sym typeface="Lato"/>
              </a:rPr>
              <a:t>Ensemble, ces composantes permettent une production plus efficace, une maintenance prédictive et une utilisation optimale des ressources.</a:t>
            </a:r>
            <a:endParaRPr sz="10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descr="preencoded.png" id="198" name="Google Shape;198;p20"/>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99" name="Google Shape;199;p20"/>
          <p:cNvSpPr/>
          <p:nvPr/>
        </p:nvSpPr>
        <p:spPr>
          <a:xfrm>
            <a:off x="0" y="0"/>
            <a:ext cx="9144000" cy="5143500"/>
          </a:xfrm>
          <a:prstGeom prst="rect">
            <a:avLst/>
          </a:prstGeom>
          <a:solidFill>
            <a:srgbClr val="FFFFFF">
              <a:alpha val="74900"/>
            </a:srgbClr>
          </a:solidFill>
          <a:ln cap="flat" cmpd="sng" w="13800">
            <a:solidFill>
              <a:srgbClr val="FFFFFF">
                <a:alpha val="63919"/>
              </a:srgbClr>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200" name="Google Shape;200;p20"/>
          <p:cNvSpPr/>
          <p:nvPr/>
        </p:nvSpPr>
        <p:spPr>
          <a:xfrm>
            <a:off x="1273746" y="594196"/>
            <a:ext cx="44007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312F2B"/>
              </a:buClr>
              <a:buSzPts val="2700"/>
              <a:buFont typeface="Gelasio"/>
              <a:buNone/>
            </a:pPr>
            <a:r>
              <a:rPr lang="fr" sz="2700">
                <a:solidFill>
                  <a:srgbClr val="312F2B"/>
                </a:solidFill>
                <a:latin typeface="Gelasio"/>
                <a:ea typeface="Gelasio"/>
                <a:cs typeface="Gelasio"/>
                <a:sym typeface="Gelasio"/>
              </a:rPr>
              <a:t>1.a. Infrastructure matérielle</a:t>
            </a:r>
            <a:endParaRPr sz="2700">
              <a:solidFill>
                <a:schemeClr val="dk1"/>
              </a:solidFill>
              <a:latin typeface="Calibri"/>
              <a:ea typeface="Calibri"/>
              <a:cs typeface="Calibri"/>
              <a:sym typeface="Calibri"/>
            </a:endParaRPr>
          </a:p>
        </p:txBody>
      </p:sp>
      <p:sp>
        <p:nvSpPr>
          <p:cNvPr id="201" name="Google Shape;201;p20"/>
          <p:cNvSpPr/>
          <p:nvPr/>
        </p:nvSpPr>
        <p:spPr>
          <a:xfrm>
            <a:off x="1273746" y="1763093"/>
            <a:ext cx="3228900" cy="1095000"/>
          </a:xfrm>
          <a:prstGeom prst="roundRect">
            <a:avLst>
              <a:gd fmla="val 5707" name="adj"/>
            </a:avLst>
          </a:prstGeom>
          <a:solidFill>
            <a:srgbClr val="E8E8E3"/>
          </a:solidFill>
          <a:ln cap="flat" cmpd="sng" w="13800">
            <a:solidFill>
              <a:srgbClr val="D1D1C7"/>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202" name="Google Shape;202;p20"/>
          <p:cNvSpPr/>
          <p:nvPr/>
        </p:nvSpPr>
        <p:spPr>
          <a:xfrm>
            <a:off x="1421234" y="1910581"/>
            <a:ext cx="13887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272525"/>
              </a:buClr>
              <a:buSzPts val="1400"/>
              <a:buFont typeface="Gelasio"/>
              <a:buNone/>
            </a:pPr>
            <a:r>
              <a:rPr lang="fr" sz="1400">
                <a:solidFill>
                  <a:srgbClr val="272525"/>
                </a:solidFill>
                <a:latin typeface="Gelasio"/>
                <a:ea typeface="Gelasio"/>
                <a:cs typeface="Gelasio"/>
                <a:sym typeface="Gelasio"/>
              </a:rPr>
              <a:t>Ordinateurs</a:t>
            </a:r>
            <a:endParaRPr sz="1400">
              <a:solidFill>
                <a:schemeClr val="dk1"/>
              </a:solidFill>
              <a:latin typeface="Calibri"/>
              <a:ea typeface="Calibri"/>
              <a:cs typeface="Calibri"/>
              <a:sym typeface="Calibri"/>
            </a:endParaRPr>
          </a:p>
        </p:txBody>
      </p:sp>
      <p:sp>
        <p:nvSpPr>
          <p:cNvPr id="203" name="Google Shape;203;p20"/>
          <p:cNvSpPr/>
          <p:nvPr/>
        </p:nvSpPr>
        <p:spPr>
          <a:xfrm>
            <a:off x="1421234" y="2266429"/>
            <a:ext cx="2933700" cy="444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lang="fr" sz="1100">
                <a:solidFill>
                  <a:srgbClr val="272525"/>
                </a:solidFill>
                <a:latin typeface="Lato"/>
                <a:ea typeface="Lato"/>
                <a:cs typeface="Lato"/>
                <a:sym typeface="Lato"/>
              </a:rPr>
              <a:t>Les équipements informatiques centraux de l'industrie.</a:t>
            </a:r>
            <a:endParaRPr sz="1100">
              <a:solidFill>
                <a:schemeClr val="dk1"/>
              </a:solidFill>
              <a:latin typeface="Calibri"/>
              <a:ea typeface="Calibri"/>
              <a:cs typeface="Calibri"/>
              <a:sym typeface="Calibri"/>
            </a:endParaRPr>
          </a:p>
        </p:txBody>
      </p:sp>
      <p:sp>
        <p:nvSpPr>
          <p:cNvPr id="204" name="Google Shape;204;p20"/>
          <p:cNvSpPr/>
          <p:nvPr/>
        </p:nvSpPr>
        <p:spPr>
          <a:xfrm>
            <a:off x="4641428" y="1763093"/>
            <a:ext cx="3228900" cy="1095000"/>
          </a:xfrm>
          <a:prstGeom prst="roundRect">
            <a:avLst>
              <a:gd fmla="val 5707" name="adj"/>
            </a:avLst>
          </a:prstGeom>
          <a:solidFill>
            <a:srgbClr val="E8E8E3"/>
          </a:solidFill>
          <a:ln cap="flat" cmpd="sng" w="13800">
            <a:solidFill>
              <a:srgbClr val="D1D1C7"/>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205" name="Google Shape;205;p20"/>
          <p:cNvSpPr/>
          <p:nvPr/>
        </p:nvSpPr>
        <p:spPr>
          <a:xfrm>
            <a:off x="4788917" y="1910581"/>
            <a:ext cx="13887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272525"/>
              </a:buClr>
              <a:buSzPts val="1400"/>
              <a:buFont typeface="Gelasio"/>
              <a:buNone/>
            </a:pPr>
            <a:r>
              <a:rPr lang="fr" sz="1400">
                <a:solidFill>
                  <a:srgbClr val="272525"/>
                </a:solidFill>
                <a:latin typeface="Gelasio"/>
                <a:ea typeface="Gelasio"/>
                <a:cs typeface="Gelasio"/>
                <a:sym typeface="Gelasio"/>
              </a:rPr>
              <a:t>Serveurs</a:t>
            </a:r>
            <a:endParaRPr sz="1400">
              <a:solidFill>
                <a:schemeClr val="dk1"/>
              </a:solidFill>
              <a:latin typeface="Calibri"/>
              <a:ea typeface="Calibri"/>
              <a:cs typeface="Calibri"/>
              <a:sym typeface="Calibri"/>
            </a:endParaRPr>
          </a:p>
        </p:txBody>
      </p:sp>
      <p:sp>
        <p:nvSpPr>
          <p:cNvPr id="206" name="Google Shape;206;p20"/>
          <p:cNvSpPr/>
          <p:nvPr/>
        </p:nvSpPr>
        <p:spPr>
          <a:xfrm>
            <a:off x="4788917" y="2266429"/>
            <a:ext cx="2933700" cy="444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lang="fr" sz="1100">
                <a:solidFill>
                  <a:srgbClr val="272525"/>
                </a:solidFill>
                <a:latin typeface="Lato"/>
                <a:ea typeface="Lato"/>
                <a:cs typeface="Lato"/>
                <a:sym typeface="Lato"/>
              </a:rPr>
              <a:t>Les ordinateurs centraux qui fournissent les services.</a:t>
            </a:r>
            <a:endParaRPr sz="1100">
              <a:solidFill>
                <a:schemeClr val="dk1"/>
              </a:solidFill>
              <a:latin typeface="Calibri"/>
              <a:ea typeface="Calibri"/>
              <a:cs typeface="Calibri"/>
              <a:sym typeface="Calibri"/>
            </a:endParaRPr>
          </a:p>
        </p:txBody>
      </p:sp>
      <p:sp>
        <p:nvSpPr>
          <p:cNvPr id="207" name="Google Shape;207;p20"/>
          <p:cNvSpPr/>
          <p:nvPr/>
        </p:nvSpPr>
        <p:spPr>
          <a:xfrm>
            <a:off x="1273746" y="2997026"/>
            <a:ext cx="3228900" cy="1095000"/>
          </a:xfrm>
          <a:prstGeom prst="roundRect">
            <a:avLst>
              <a:gd fmla="val 5707" name="adj"/>
            </a:avLst>
          </a:prstGeom>
          <a:solidFill>
            <a:srgbClr val="E8E8E3"/>
          </a:solidFill>
          <a:ln cap="flat" cmpd="sng" w="13800">
            <a:solidFill>
              <a:srgbClr val="D1D1C7"/>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208" name="Google Shape;208;p20"/>
          <p:cNvSpPr/>
          <p:nvPr/>
        </p:nvSpPr>
        <p:spPr>
          <a:xfrm>
            <a:off x="1421234" y="3144515"/>
            <a:ext cx="17289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272525"/>
              </a:buClr>
              <a:buSzPts val="1400"/>
              <a:buFont typeface="Gelasio"/>
              <a:buNone/>
            </a:pPr>
            <a:r>
              <a:rPr lang="fr" sz="1400">
                <a:solidFill>
                  <a:srgbClr val="272525"/>
                </a:solidFill>
                <a:latin typeface="Gelasio"/>
                <a:ea typeface="Gelasio"/>
                <a:cs typeface="Gelasio"/>
                <a:sym typeface="Gelasio"/>
              </a:rPr>
              <a:t>Dispositifs de stockage</a:t>
            </a:r>
            <a:endParaRPr sz="1400">
              <a:solidFill>
                <a:schemeClr val="dk1"/>
              </a:solidFill>
              <a:latin typeface="Calibri"/>
              <a:ea typeface="Calibri"/>
              <a:cs typeface="Calibri"/>
              <a:sym typeface="Calibri"/>
            </a:endParaRPr>
          </a:p>
        </p:txBody>
      </p:sp>
      <p:sp>
        <p:nvSpPr>
          <p:cNvPr id="209" name="Google Shape;209;p20"/>
          <p:cNvSpPr/>
          <p:nvPr/>
        </p:nvSpPr>
        <p:spPr>
          <a:xfrm>
            <a:off x="1421234" y="3500363"/>
            <a:ext cx="2933700" cy="444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lang="fr" sz="1100">
                <a:solidFill>
                  <a:srgbClr val="272525"/>
                </a:solidFill>
                <a:latin typeface="Lato"/>
                <a:ea typeface="Lato"/>
                <a:cs typeface="Lato"/>
                <a:sym typeface="Lato"/>
              </a:rPr>
              <a:t>Les unités de stockage pour stocker les données recueillies.</a:t>
            </a:r>
            <a:endParaRPr sz="1100">
              <a:solidFill>
                <a:schemeClr val="dk1"/>
              </a:solidFill>
              <a:latin typeface="Calibri"/>
              <a:ea typeface="Calibri"/>
              <a:cs typeface="Calibri"/>
              <a:sym typeface="Calibri"/>
            </a:endParaRPr>
          </a:p>
        </p:txBody>
      </p:sp>
      <p:sp>
        <p:nvSpPr>
          <p:cNvPr id="210" name="Google Shape;210;p20"/>
          <p:cNvSpPr/>
          <p:nvPr/>
        </p:nvSpPr>
        <p:spPr>
          <a:xfrm>
            <a:off x="4641428" y="2997026"/>
            <a:ext cx="3228900" cy="1095000"/>
          </a:xfrm>
          <a:prstGeom prst="roundRect">
            <a:avLst>
              <a:gd fmla="val 5707" name="adj"/>
            </a:avLst>
          </a:prstGeom>
          <a:solidFill>
            <a:srgbClr val="E8E8E3"/>
          </a:solidFill>
          <a:ln cap="flat" cmpd="sng" w="13800">
            <a:solidFill>
              <a:srgbClr val="D1D1C7"/>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211" name="Google Shape;211;p20"/>
          <p:cNvSpPr/>
          <p:nvPr/>
        </p:nvSpPr>
        <p:spPr>
          <a:xfrm>
            <a:off x="4788917" y="3144515"/>
            <a:ext cx="17718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272525"/>
              </a:buClr>
              <a:buSzPts val="1400"/>
              <a:buFont typeface="Gelasio"/>
              <a:buNone/>
            </a:pPr>
            <a:r>
              <a:rPr lang="fr" sz="1400">
                <a:solidFill>
                  <a:srgbClr val="272525"/>
                </a:solidFill>
                <a:latin typeface="Gelasio"/>
                <a:ea typeface="Gelasio"/>
                <a:cs typeface="Gelasio"/>
                <a:sym typeface="Gelasio"/>
              </a:rPr>
              <a:t>Equipements de réseau</a:t>
            </a:r>
            <a:endParaRPr sz="1400">
              <a:solidFill>
                <a:schemeClr val="dk1"/>
              </a:solidFill>
              <a:latin typeface="Calibri"/>
              <a:ea typeface="Calibri"/>
              <a:cs typeface="Calibri"/>
              <a:sym typeface="Calibri"/>
            </a:endParaRPr>
          </a:p>
        </p:txBody>
      </p:sp>
      <p:sp>
        <p:nvSpPr>
          <p:cNvPr id="212" name="Google Shape;212;p20"/>
          <p:cNvSpPr/>
          <p:nvPr/>
        </p:nvSpPr>
        <p:spPr>
          <a:xfrm>
            <a:off x="4788917" y="3500363"/>
            <a:ext cx="2933700" cy="222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lang="fr" sz="1100">
                <a:solidFill>
                  <a:srgbClr val="272525"/>
                </a:solidFill>
                <a:latin typeface="Lato"/>
                <a:ea typeface="Lato"/>
                <a:cs typeface="Lato"/>
                <a:sym typeface="Lato"/>
              </a:rPr>
              <a:t>Pour connecter les différents systèmes.</a:t>
            </a:r>
            <a:endParaRPr sz="11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descr="preencoded.png" id="218" name="Google Shape;218;p2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19" name="Google Shape;219;p21"/>
          <p:cNvSpPr/>
          <p:nvPr/>
        </p:nvSpPr>
        <p:spPr>
          <a:xfrm>
            <a:off x="0" y="0"/>
            <a:ext cx="9144000" cy="5143500"/>
          </a:xfrm>
          <a:prstGeom prst="rect">
            <a:avLst/>
          </a:prstGeom>
          <a:solidFill>
            <a:srgbClr val="FFFFFF">
              <a:alpha val="74900"/>
            </a:srgbClr>
          </a:solidFill>
          <a:ln cap="flat" cmpd="sng" w="13800">
            <a:solidFill>
              <a:srgbClr val="FFFFFF">
                <a:alpha val="63919"/>
              </a:srgbClr>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220" name="Google Shape;220;p21"/>
          <p:cNvSpPr/>
          <p:nvPr/>
        </p:nvSpPr>
        <p:spPr>
          <a:xfrm>
            <a:off x="1273746" y="324371"/>
            <a:ext cx="4229100" cy="434100"/>
          </a:xfrm>
          <a:prstGeom prst="rect">
            <a:avLst/>
          </a:prstGeom>
          <a:noFill/>
          <a:ln>
            <a:noFill/>
          </a:ln>
        </p:spPr>
        <p:txBody>
          <a:bodyPr anchorCtr="0" anchor="t" bIns="28575" lIns="57150" spcFirstLastPara="1" rIns="57150" wrap="square" tIns="28575">
            <a:noAutofit/>
          </a:bodyPr>
          <a:lstStyle/>
          <a:p>
            <a:pPr indent="0" lvl="0" marL="0" marR="0" rtl="0" algn="l">
              <a:lnSpc>
                <a:spcPct val="125011"/>
              </a:lnSpc>
              <a:spcBef>
                <a:spcPts val="0"/>
              </a:spcBef>
              <a:spcAft>
                <a:spcPts val="0"/>
              </a:spcAft>
              <a:buClr>
                <a:srgbClr val="312F2B"/>
              </a:buClr>
              <a:buSzPts val="2700"/>
              <a:buFont typeface="Gelasio"/>
              <a:buNone/>
            </a:pPr>
            <a:r>
              <a:rPr lang="fr" sz="2700">
                <a:solidFill>
                  <a:srgbClr val="312F2B"/>
                </a:solidFill>
                <a:latin typeface="Gelasio"/>
                <a:ea typeface="Gelasio"/>
                <a:cs typeface="Gelasio"/>
                <a:sym typeface="Gelasio"/>
              </a:rPr>
              <a:t>1.b. Infrastructure logicielle</a:t>
            </a:r>
            <a:endParaRPr sz="2700">
              <a:solidFill>
                <a:schemeClr val="dk1"/>
              </a:solidFill>
              <a:latin typeface="Calibri"/>
              <a:ea typeface="Calibri"/>
              <a:cs typeface="Calibri"/>
              <a:sym typeface="Calibri"/>
            </a:endParaRPr>
          </a:p>
        </p:txBody>
      </p:sp>
      <p:sp>
        <p:nvSpPr>
          <p:cNvPr id="221" name="Google Shape;221;p21"/>
          <p:cNvSpPr/>
          <p:nvPr/>
        </p:nvSpPr>
        <p:spPr>
          <a:xfrm>
            <a:off x="1273746" y="1340867"/>
            <a:ext cx="6596400" cy="8886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lang="fr" sz="1100">
                <a:solidFill>
                  <a:srgbClr val="272525"/>
                </a:solidFill>
                <a:latin typeface="Lato"/>
                <a:ea typeface="Lato"/>
                <a:cs typeface="Lato"/>
                <a:sym typeface="Lato"/>
              </a:rPr>
              <a:t>L'infrastructure logicielle est l'ensemble des programmes et des services qui permettent aux applications de fonctionner correctement et de communiquer entre elles. Elle inclut notamment les systèmes d'exploitation, les serveurs d'applications, les bases de données, les logiciels de virtualisation, les outils de développement et les services de sécurité.</a:t>
            </a:r>
            <a:endParaRPr sz="1100">
              <a:solidFill>
                <a:schemeClr val="dk1"/>
              </a:solidFill>
              <a:latin typeface="Calibri"/>
              <a:ea typeface="Calibri"/>
              <a:cs typeface="Calibri"/>
              <a:sym typeface="Calibri"/>
            </a:endParaRPr>
          </a:p>
        </p:txBody>
      </p:sp>
      <p:sp>
        <p:nvSpPr>
          <p:cNvPr id="222" name="Google Shape;222;p21"/>
          <p:cNvSpPr/>
          <p:nvPr/>
        </p:nvSpPr>
        <p:spPr>
          <a:xfrm>
            <a:off x="1273746" y="2385566"/>
            <a:ext cx="6596400" cy="222300"/>
          </a:xfrm>
          <a:prstGeom prst="rect">
            <a:avLst/>
          </a:prstGeom>
          <a:noFill/>
          <a:ln>
            <a:noFill/>
          </a:ln>
        </p:spPr>
        <p:txBody>
          <a:bodyPr anchorCtr="0" anchor="t" bIns="28575" lIns="57150" spcFirstLastPara="1" rIns="57150" wrap="square" tIns="28575">
            <a:noAutofit/>
          </a:bodyPr>
          <a:lstStyle/>
          <a:p>
            <a:pPr indent="0" lvl="0" marL="0" marR="0" rtl="0" algn="l">
              <a:lnSpc>
                <a:spcPct val="159942"/>
              </a:lnSpc>
              <a:spcBef>
                <a:spcPts val="0"/>
              </a:spcBef>
              <a:spcAft>
                <a:spcPts val="0"/>
              </a:spcAft>
              <a:buClr>
                <a:srgbClr val="272525"/>
              </a:buClr>
              <a:buSzPts val="1100"/>
              <a:buFont typeface="Lato"/>
              <a:buNone/>
            </a:pPr>
            <a:r>
              <a:rPr lang="fr" sz="1100">
                <a:solidFill>
                  <a:srgbClr val="272525"/>
                </a:solidFill>
                <a:latin typeface="Lato"/>
                <a:ea typeface="Lato"/>
                <a:cs typeface="Lato"/>
                <a:sym typeface="Lato"/>
              </a:rPr>
              <a:t>Voici quelques types de logiciels :</a:t>
            </a:r>
            <a:endParaRPr sz="1100">
              <a:solidFill>
                <a:schemeClr val="dk1"/>
              </a:solidFill>
              <a:latin typeface="Calibri"/>
              <a:ea typeface="Calibri"/>
              <a:cs typeface="Calibri"/>
              <a:sym typeface="Calibri"/>
            </a:endParaRPr>
          </a:p>
        </p:txBody>
      </p:sp>
      <p:pic>
        <p:nvPicPr>
          <p:cNvPr descr="preencoded.png" id="223" name="Google Shape;223;p21"/>
          <p:cNvPicPr preferRelativeResize="0"/>
          <p:nvPr/>
        </p:nvPicPr>
        <p:blipFill rotWithShape="1">
          <a:blip r:embed="rId4">
            <a:alphaModFix/>
          </a:blip>
          <a:srcRect b="0" l="0" r="0" t="0"/>
          <a:stretch/>
        </p:blipFill>
        <p:spPr>
          <a:xfrm>
            <a:off x="1273746" y="2763887"/>
            <a:ext cx="925785" cy="925785"/>
          </a:xfrm>
          <a:prstGeom prst="rect">
            <a:avLst/>
          </a:prstGeom>
          <a:noFill/>
          <a:ln>
            <a:noFill/>
          </a:ln>
        </p:spPr>
      </p:pic>
      <p:sp>
        <p:nvSpPr>
          <p:cNvPr id="224" name="Google Shape;224;p21"/>
          <p:cNvSpPr/>
          <p:nvPr/>
        </p:nvSpPr>
        <p:spPr>
          <a:xfrm>
            <a:off x="1273746" y="3863206"/>
            <a:ext cx="925800" cy="216900"/>
          </a:xfrm>
          <a:prstGeom prst="rect">
            <a:avLst/>
          </a:prstGeom>
          <a:noFill/>
          <a:ln>
            <a:noFill/>
          </a:ln>
        </p:spPr>
        <p:txBody>
          <a:bodyPr anchorCtr="0" anchor="t" bIns="28575" lIns="57150" spcFirstLastPara="1" rIns="57150" wrap="square" tIns="28575">
            <a:noAutofit/>
          </a:bodyPr>
          <a:lstStyle/>
          <a:p>
            <a:pPr indent="0" lvl="0" marL="0" marR="0" rtl="0" algn="ctr">
              <a:lnSpc>
                <a:spcPct val="125011"/>
              </a:lnSpc>
              <a:spcBef>
                <a:spcPts val="0"/>
              </a:spcBef>
              <a:spcAft>
                <a:spcPts val="0"/>
              </a:spcAft>
              <a:buClr>
                <a:srgbClr val="312F2B"/>
              </a:buClr>
              <a:buSzPts val="1400"/>
              <a:buFont typeface="Gelasio"/>
              <a:buNone/>
            </a:pPr>
            <a:r>
              <a:rPr lang="fr" sz="1400">
                <a:solidFill>
                  <a:srgbClr val="312F2B"/>
                </a:solidFill>
                <a:latin typeface="Gelasio"/>
                <a:ea typeface="Gelasio"/>
                <a:cs typeface="Gelasio"/>
                <a:sym typeface="Gelasio"/>
              </a:rPr>
              <a:t>ERP</a:t>
            </a:r>
            <a:endParaRPr sz="1400">
              <a:solidFill>
                <a:schemeClr val="dk1"/>
              </a:solidFill>
              <a:latin typeface="Calibri"/>
              <a:ea typeface="Calibri"/>
              <a:cs typeface="Calibri"/>
              <a:sym typeface="Calibri"/>
            </a:endParaRPr>
          </a:p>
        </p:txBody>
      </p:sp>
      <p:pic>
        <p:nvPicPr>
          <p:cNvPr descr="preencoded.png" id="225" name="Google Shape;225;p21"/>
          <p:cNvPicPr preferRelativeResize="0"/>
          <p:nvPr/>
        </p:nvPicPr>
        <p:blipFill rotWithShape="1">
          <a:blip r:embed="rId5">
            <a:alphaModFix/>
          </a:blip>
          <a:srcRect b="0" l="0" r="0" t="0"/>
          <a:stretch/>
        </p:blipFill>
        <p:spPr>
          <a:xfrm>
            <a:off x="2407816" y="2763887"/>
            <a:ext cx="925860" cy="925860"/>
          </a:xfrm>
          <a:prstGeom prst="rect">
            <a:avLst/>
          </a:prstGeom>
          <a:noFill/>
          <a:ln>
            <a:noFill/>
          </a:ln>
        </p:spPr>
      </p:pic>
      <p:sp>
        <p:nvSpPr>
          <p:cNvPr id="226" name="Google Shape;226;p21"/>
          <p:cNvSpPr/>
          <p:nvPr/>
        </p:nvSpPr>
        <p:spPr>
          <a:xfrm>
            <a:off x="2407816" y="3863281"/>
            <a:ext cx="925800" cy="216900"/>
          </a:xfrm>
          <a:prstGeom prst="rect">
            <a:avLst/>
          </a:prstGeom>
          <a:noFill/>
          <a:ln>
            <a:noFill/>
          </a:ln>
        </p:spPr>
        <p:txBody>
          <a:bodyPr anchorCtr="0" anchor="t" bIns="28575" lIns="57150" spcFirstLastPara="1" rIns="57150" wrap="square" tIns="28575">
            <a:noAutofit/>
          </a:bodyPr>
          <a:lstStyle/>
          <a:p>
            <a:pPr indent="0" lvl="0" marL="0" marR="0" rtl="0" algn="ctr">
              <a:lnSpc>
                <a:spcPct val="125011"/>
              </a:lnSpc>
              <a:spcBef>
                <a:spcPts val="0"/>
              </a:spcBef>
              <a:spcAft>
                <a:spcPts val="0"/>
              </a:spcAft>
              <a:buClr>
                <a:srgbClr val="312F2B"/>
              </a:buClr>
              <a:buSzPts val="1400"/>
              <a:buFont typeface="Gelasio"/>
              <a:buNone/>
            </a:pPr>
            <a:r>
              <a:rPr lang="fr" sz="1400">
                <a:solidFill>
                  <a:srgbClr val="312F2B"/>
                </a:solidFill>
                <a:latin typeface="Gelasio"/>
                <a:ea typeface="Gelasio"/>
                <a:cs typeface="Gelasio"/>
                <a:sym typeface="Gelasio"/>
              </a:rPr>
              <a:t>SCM</a:t>
            </a:r>
            <a:endParaRPr sz="1400">
              <a:solidFill>
                <a:schemeClr val="dk1"/>
              </a:solidFill>
              <a:latin typeface="Calibri"/>
              <a:ea typeface="Calibri"/>
              <a:cs typeface="Calibri"/>
              <a:sym typeface="Calibri"/>
            </a:endParaRPr>
          </a:p>
        </p:txBody>
      </p:sp>
      <p:pic>
        <p:nvPicPr>
          <p:cNvPr descr="preencoded.png" id="227" name="Google Shape;227;p21"/>
          <p:cNvPicPr preferRelativeResize="0"/>
          <p:nvPr/>
        </p:nvPicPr>
        <p:blipFill rotWithShape="1">
          <a:blip r:embed="rId6">
            <a:alphaModFix/>
          </a:blip>
          <a:srcRect b="0" l="0" r="0" t="0"/>
          <a:stretch/>
        </p:blipFill>
        <p:spPr>
          <a:xfrm>
            <a:off x="3541961" y="2763887"/>
            <a:ext cx="925860" cy="925860"/>
          </a:xfrm>
          <a:prstGeom prst="rect">
            <a:avLst/>
          </a:prstGeom>
          <a:noFill/>
          <a:ln>
            <a:noFill/>
          </a:ln>
        </p:spPr>
      </p:pic>
      <p:sp>
        <p:nvSpPr>
          <p:cNvPr id="228" name="Google Shape;228;p21"/>
          <p:cNvSpPr/>
          <p:nvPr/>
        </p:nvSpPr>
        <p:spPr>
          <a:xfrm>
            <a:off x="3541961" y="3863281"/>
            <a:ext cx="925800" cy="216900"/>
          </a:xfrm>
          <a:prstGeom prst="rect">
            <a:avLst/>
          </a:prstGeom>
          <a:noFill/>
          <a:ln>
            <a:noFill/>
          </a:ln>
        </p:spPr>
        <p:txBody>
          <a:bodyPr anchorCtr="0" anchor="t" bIns="28575" lIns="57150" spcFirstLastPara="1" rIns="57150" wrap="square" tIns="28575">
            <a:noAutofit/>
          </a:bodyPr>
          <a:lstStyle/>
          <a:p>
            <a:pPr indent="0" lvl="0" marL="0" marR="0" rtl="0" algn="ctr">
              <a:lnSpc>
                <a:spcPct val="125011"/>
              </a:lnSpc>
              <a:spcBef>
                <a:spcPts val="0"/>
              </a:spcBef>
              <a:spcAft>
                <a:spcPts val="0"/>
              </a:spcAft>
              <a:buClr>
                <a:srgbClr val="312F2B"/>
              </a:buClr>
              <a:buSzPts val="1400"/>
              <a:buFont typeface="Gelasio"/>
              <a:buNone/>
            </a:pPr>
            <a:r>
              <a:rPr lang="fr" sz="1400">
                <a:solidFill>
                  <a:srgbClr val="312F2B"/>
                </a:solidFill>
                <a:latin typeface="Gelasio"/>
                <a:ea typeface="Gelasio"/>
                <a:cs typeface="Gelasio"/>
                <a:sym typeface="Gelasio"/>
              </a:rPr>
              <a:t>CRM</a:t>
            </a:r>
            <a:endParaRPr sz="1400">
              <a:solidFill>
                <a:schemeClr val="dk1"/>
              </a:solidFill>
              <a:latin typeface="Calibri"/>
              <a:ea typeface="Calibri"/>
              <a:cs typeface="Calibri"/>
              <a:sym typeface="Calibri"/>
            </a:endParaRPr>
          </a:p>
        </p:txBody>
      </p:sp>
      <p:pic>
        <p:nvPicPr>
          <p:cNvPr descr="preencoded.png" id="229" name="Google Shape;229;p21"/>
          <p:cNvPicPr preferRelativeResize="0"/>
          <p:nvPr/>
        </p:nvPicPr>
        <p:blipFill rotWithShape="1">
          <a:blip r:embed="rId7">
            <a:alphaModFix/>
          </a:blip>
          <a:srcRect b="0" l="0" r="0" t="0"/>
          <a:stretch/>
        </p:blipFill>
        <p:spPr>
          <a:xfrm>
            <a:off x="4676105" y="2763887"/>
            <a:ext cx="925860" cy="925860"/>
          </a:xfrm>
          <a:prstGeom prst="rect">
            <a:avLst/>
          </a:prstGeom>
          <a:noFill/>
          <a:ln>
            <a:noFill/>
          </a:ln>
        </p:spPr>
      </p:pic>
      <p:sp>
        <p:nvSpPr>
          <p:cNvPr id="230" name="Google Shape;230;p21"/>
          <p:cNvSpPr/>
          <p:nvPr/>
        </p:nvSpPr>
        <p:spPr>
          <a:xfrm>
            <a:off x="4676105" y="3863281"/>
            <a:ext cx="925800" cy="216900"/>
          </a:xfrm>
          <a:prstGeom prst="rect">
            <a:avLst/>
          </a:prstGeom>
          <a:noFill/>
          <a:ln>
            <a:noFill/>
          </a:ln>
        </p:spPr>
        <p:txBody>
          <a:bodyPr anchorCtr="0" anchor="t" bIns="28575" lIns="57150" spcFirstLastPara="1" rIns="57150" wrap="square" tIns="28575">
            <a:noAutofit/>
          </a:bodyPr>
          <a:lstStyle/>
          <a:p>
            <a:pPr indent="0" lvl="0" marL="0" marR="0" rtl="0" algn="ctr">
              <a:lnSpc>
                <a:spcPct val="125011"/>
              </a:lnSpc>
              <a:spcBef>
                <a:spcPts val="0"/>
              </a:spcBef>
              <a:spcAft>
                <a:spcPts val="0"/>
              </a:spcAft>
              <a:buClr>
                <a:srgbClr val="312F2B"/>
              </a:buClr>
              <a:buSzPts val="1400"/>
              <a:buFont typeface="Gelasio"/>
              <a:buNone/>
            </a:pPr>
            <a:r>
              <a:rPr lang="fr" sz="1400">
                <a:solidFill>
                  <a:srgbClr val="312F2B"/>
                </a:solidFill>
                <a:latin typeface="Gelasio"/>
                <a:ea typeface="Gelasio"/>
                <a:cs typeface="Gelasio"/>
                <a:sym typeface="Gelasio"/>
              </a:rPr>
              <a:t>CAD</a:t>
            </a:r>
            <a:endParaRPr sz="1400">
              <a:solidFill>
                <a:schemeClr val="dk1"/>
              </a:solidFill>
              <a:latin typeface="Calibri"/>
              <a:ea typeface="Calibri"/>
              <a:cs typeface="Calibri"/>
              <a:sym typeface="Calibri"/>
            </a:endParaRPr>
          </a:p>
        </p:txBody>
      </p:sp>
      <p:pic>
        <p:nvPicPr>
          <p:cNvPr descr="preencoded.png" id="231" name="Google Shape;231;p21"/>
          <p:cNvPicPr preferRelativeResize="0"/>
          <p:nvPr/>
        </p:nvPicPr>
        <p:blipFill rotWithShape="1">
          <a:blip r:embed="rId8">
            <a:alphaModFix/>
          </a:blip>
          <a:srcRect b="0" l="0" r="0" t="0"/>
          <a:stretch/>
        </p:blipFill>
        <p:spPr>
          <a:xfrm>
            <a:off x="5810250" y="2763887"/>
            <a:ext cx="925860" cy="925860"/>
          </a:xfrm>
          <a:prstGeom prst="rect">
            <a:avLst/>
          </a:prstGeom>
          <a:noFill/>
          <a:ln>
            <a:noFill/>
          </a:ln>
        </p:spPr>
      </p:pic>
      <p:sp>
        <p:nvSpPr>
          <p:cNvPr id="232" name="Google Shape;232;p21"/>
          <p:cNvSpPr/>
          <p:nvPr/>
        </p:nvSpPr>
        <p:spPr>
          <a:xfrm>
            <a:off x="5810250" y="3863281"/>
            <a:ext cx="925800" cy="651000"/>
          </a:xfrm>
          <a:prstGeom prst="rect">
            <a:avLst/>
          </a:prstGeom>
          <a:noFill/>
          <a:ln>
            <a:noFill/>
          </a:ln>
        </p:spPr>
        <p:txBody>
          <a:bodyPr anchorCtr="0" anchor="t" bIns="28575" lIns="57150" spcFirstLastPara="1" rIns="57150" wrap="square" tIns="28575">
            <a:noAutofit/>
          </a:bodyPr>
          <a:lstStyle/>
          <a:p>
            <a:pPr indent="0" lvl="0" marL="0" marR="0" rtl="0" algn="ctr">
              <a:lnSpc>
                <a:spcPct val="125011"/>
              </a:lnSpc>
              <a:spcBef>
                <a:spcPts val="0"/>
              </a:spcBef>
              <a:spcAft>
                <a:spcPts val="0"/>
              </a:spcAft>
              <a:buClr>
                <a:srgbClr val="312F2B"/>
              </a:buClr>
              <a:buSzPts val="1400"/>
              <a:buFont typeface="Gelasio"/>
              <a:buNone/>
            </a:pPr>
            <a:r>
              <a:rPr lang="fr" sz="1400">
                <a:solidFill>
                  <a:srgbClr val="312F2B"/>
                </a:solidFill>
                <a:latin typeface="Gelasio"/>
                <a:ea typeface="Gelasio"/>
                <a:cs typeface="Gelasio"/>
                <a:sym typeface="Gelasio"/>
              </a:rPr>
              <a:t>Logiciel de Gestion de Projet</a:t>
            </a:r>
            <a:endParaRPr sz="1400">
              <a:solidFill>
                <a:schemeClr val="dk1"/>
              </a:solidFill>
              <a:latin typeface="Calibri"/>
              <a:ea typeface="Calibri"/>
              <a:cs typeface="Calibri"/>
              <a:sym typeface="Calibri"/>
            </a:endParaRPr>
          </a:p>
        </p:txBody>
      </p:sp>
      <p:pic>
        <p:nvPicPr>
          <p:cNvPr descr="preencoded.png" id="233" name="Google Shape;233;p21"/>
          <p:cNvPicPr preferRelativeResize="0"/>
          <p:nvPr/>
        </p:nvPicPr>
        <p:blipFill rotWithShape="1">
          <a:blip r:embed="rId9">
            <a:alphaModFix/>
          </a:blip>
          <a:srcRect b="0" l="0" r="0" t="0"/>
          <a:stretch/>
        </p:blipFill>
        <p:spPr>
          <a:xfrm>
            <a:off x="6944395" y="2763887"/>
            <a:ext cx="925860" cy="925860"/>
          </a:xfrm>
          <a:prstGeom prst="rect">
            <a:avLst/>
          </a:prstGeom>
          <a:noFill/>
          <a:ln>
            <a:noFill/>
          </a:ln>
        </p:spPr>
      </p:pic>
      <p:sp>
        <p:nvSpPr>
          <p:cNvPr id="234" name="Google Shape;234;p21"/>
          <p:cNvSpPr/>
          <p:nvPr/>
        </p:nvSpPr>
        <p:spPr>
          <a:xfrm>
            <a:off x="6944395" y="3863281"/>
            <a:ext cx="925800" cy="216900"/>
          </a:xfrm>
          <a:prstGeom prst="rect">
            <a:avLst/>
          </a:prstGeom>
          <a:noFill/>
          <a:ln>
            <a:noFill/>
          </a:ln>
        </p:spPr>
        <p:txBody>
          <a:bodyPr anchorCtr="0" anchor="t" bIns="28575" lIns="57150" spcFirstLastPara="1" rIns="57150" wrap="square" tIns="28575">
            <a:noAutofit/>
          </a:bodyPr>
          <a:lstStyle/>
          <a:p>
            <a:pPr indent="0" lvl="0" marL="0" marR="0" rtl="0" algn="ctr">
              <a:lnSpc>
                <a:spcPct val="125011"/>
              </a:lnSpc>
              <a:spcBef>
                <a:spcPts val="0"/>
              </a:spcBef>
              <a:spcAft>
                <a:spcPts val="0"/>
              </a:spcAft>
              <a:buClr>
                <a:srgbClr val="312F2B"/>
              </a:buClr>
              <a:buSzPts val="1400"/>
              <a:buFont typeface="Gelasio"/>
              <a:buNone/>
            </a:pPr>
            <a:r>
              <a:rPr lang="fr" sz="1400">
                <a:solidFill>
                  <a:srgbClr val="312F2B"/>
                </a:solidFill>
                <a:latin typeface="Gelasio"/>
                <a:ea typeface="Gelasio"/>
                <a:cs typeface="Gelasio"/>
                <a:sym typeface="Gelasio"/>
              </a:rPr>
              <a:t>BI</a:t>
            </a:r>
            <a:endParaRPr sz="14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descr="preencoded.png" id="240" name="Google Shape;240;p2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41" name="Google Shape;241;p22"/>
          <p:cNvSpPr/>
          <p:nvPr/>
        </p:nvSpPr>
        <p:spPr>
          <a:xfrm>
            <a:off x="0" y="0"/>
            <a:ext cx="9144000" cy="5143500"/>
          </a:xfrm>
          <a:prstGeom prst="rect">
            <a:avLst/>
          </a:prstGeom>
          <a:solidFill>
            <a:srgbClr val="FFFFFF">
              <a:alpha val="74900"/>
            </a:srgbClr>
          </a:solidFill>
          <a:ln cap="flat" cmpd="sng" w="13450">
            <a:solidFill>
              <a:srgbClr val="FFFFFF">
                <a:alpha val="63919"/>
              </a:srgbClr>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242" name="Google Shape;242;p22"/>
          <p:cNvSpPr/>
          <p:nvPr/>
        </p:nvSpPr>
        <p:spPr>
          <a:xfrm>
            <a:off x="1354187" y="473943"/>
            <a:ext cx="4962600" cy="338700"/>
          </a:xfrm>
          <a:prstGeom prst="rect">
            <a:avLst/>
          </a:prstGeom>
          <a:noFill/>
          <a:ln>
            <a:noFill/>
          </a:ln>
        </p:spPr>
        <p:txBody>
          <a:bodyPr anchorCtr="0" anchor="t" bIns="28575" lIns="57150" spcFirstLastPara="1" rIns="57150" wrap="square" tIns="28575">
            <a:noAutofit/>
          </a:bodyPr>
          <a:lstStyle/>
          <a:p>
            <a:pPr indent="0" lvl="0" marL="0" marR="0" rtl="0" algn="l">
              <a:lnSpc>
                <a:spcPct val="124985"/>
              </a:lnSpc>
              <a:spcBef>
                <a:spcPts val="0"/>
              </a:spcBef>
              <a:spcAft>
                <a:spcPts val="0"/>
              </a:spcAft>
              <a:buClr>
                <a:srgbClr val="312F2B"/>
              </a:buClr>
              <a:buSzPts val="2100"/>
              <a:buFont typeface="Gelasio"/>
              <a:buNone/>
            </a:pPr>
            <a:r>
              <a:rPr lang="fr" sz="2100">
                <a:solidFill>
                  <a:srgbClr val="312F2B"/>
                </a:solidFill>
                <a:latin typeface="Gelasio"/>
                <a:ea typeface="Gelasio"/>
                <a:cs typeface="Gelasio"/>
                <a:sym typeface="Gelasio"/>
              </a:rPr>
              <a:t>1.b.1 ERP : Enterprise Resource Planning</a:t>
            </a:r>
            <a:endParaRPr sz="2100">
              <a:solidFill>
                <a:schemeClr val="dk1"/>
              </a:solidFill>
              <a:latin typeface="Calibri"/>
              <a:ea typeface="Calibri"/>
              <a:cs typeface="Calibri"/>
              <a:sym typeface="Calibri"/>
            </a:endParaRPr>
          </a:p>
        </p:txBody>
      </p:sp>
      <p:sp>
        <p:nvSpPr>
          <p:cNvPr id="243" name="Google Shape;243;p22"/>
          <p:cNvSpPr/>
          <p:nvPr/>
        </p:nvSpPr>
        <p:spPr>
          <a:xfrm>
            <a:off x="1354187" y="1083543"/>
            <a:ext cx="6435600" cy="1083600"/>
          </a:xfrm>
          <a:prstGeom prst="rect">
            <a:avLst/>
          </a:prstGeom>
          <a:noFill/>
          <a:ln>
            <a:noFill/>
          </a:ln>
        </p:spPr>
        <p:txBody>
          <a:bodyPr anchorCtr="0" anchor="t" bIns="28575" lIns="57150" spcFirstLastPara="1" rIns="57150" wrap="square" tIns="28575">
            <a:noAutofit/>
          </a:bodyPr>
          <a:lstStyle/>
          <a:p>
            <a:pPr indent="0" lvl="0" marL="0" marR="0" rtl="0" algn="l">
              <a:lnSpc>
                <a:spcPct val="159988"/>
              </a:lnSpc>
              <a:spcBef>
                <a:spcPts val="0"/>
              </a:spcBef>
              <a:spcAft>
                <a:spcPts val="0"/>
              </a:spcAft>
              <a:buClr>
                <a:srgbClr val="272525"/>
              </a:buClr>
              <a:buSzPts val="1100"/>
              <a:buFont typeface="Lato"/>
              <a:buNone/>
            </a:pPr>
            <a:r>
              <a:rPr lang="fr" sz="1100">
                <a:solidFill>
                  <a:srgbClr val="272525"/>
                </a:solidFill>
                <a:latin typeface="Lato"/>
                <a:ea typeface="Lato"/>
                <a:cs typeface="Lato"/>
                <a:sym typeface="Lato"/>
              </a:rPr>
              <a:t>Un ERP (Enterprise Resource Planning) est un système de gestion qui permet d'optimiser les processus de l'entreprise et d'augmenter la rentabilité. Il s'agit d'un logiciel complet qui intègre les différents départements de l'entreprise (comptabilité, finance, production, ressources humaines, etc.) et qui permet de gérer l'ensemble des activités de l'entreprise de manière centralisée. Les avantages d'un ERP incluent une meilleure visibilité sur les processus, une gestion plus efficace des ressources, une réduction des coûts et une amélioration de la qualité.</a:t>
            </a:r>
            <a:endParaRPr sz="1100">
              <a:solidFill>
                <a:schemeClr val="dk1"/>
              </a:solidFill>
              <a:latin typeface="Calibri"/>
              <a:ea typeface="Calibri"/>
              <a:cs typeface="Calibri"/>
              <a:sym typeface="Calibri"/>
            </a:endParaRPr>
          </a:p>
        </p:txBody>
      </p:sp>
      <p:sp>
        <p:nvSpPr>
          <p:cNvPr id="244" name="Google Shape;244;p22"/>
          <p:cNvSpPr/>
          <p:nvPr/>
        </p:nvSpPr>
        <p:spPr>
          <a:xfrm>
            <a:off x="1354187" y="3005584"/>
            <a:ext cx="6435600" cy="216900"/>
          </a:xfrm>
          <a:prstGeom prst="rect">
            <a:avLst/>
          </a:prstGeom>
          <a:noFill/>
          <a:ln>
            <a:noFill/>
          </a:ln>
        </p:spPr>
        <p:txBody>
          <a:bodyPr anchorCtr="0" anchor="t" bIns="28575" lIns="57150" spcFirstLastPara="1" rIns="57150" wrap="square" tIns="28575">
            <a:noAutofit/>
          </a:bodyPr>
          <a:lstStyle/>
          <a:p>
            <a:pPr indent="0" lvl="0" marL="0" marR="0" rtl="0" algn="l">
              <a:lnSpc>
                <a:spcPct val="159988"/>
              </a:lnSpc>
              <a:spcBef>
                <a:spcPts val="0"/>
              </a:spcBef>
              <a:spcAft>
                <a:spcPts val="0"/>
              </a:spcAft>
              <a:buClr>
                <a:srgbClr val="272525"/>
              </a:buClr>
              <a:buSzPts val="1100"/>
              <a:buFont typeface="Lato"/>
              <a:buNone/>
            </a:pPr>
            <a:r>
              <a:rPr lang="fr" sz="1100">
                <a:solidFill>
                  <a:srgbClr val="272525"/>
                </a:solidFill>
                <a:latin typeface="Lato"/>
                <a:ea typeface="Lato"/>
                <a:cs typeface="Lato"/>
                <a:sym typeface="Lato"/>
              </a:rPr>
              <a:t>Voici quelques exemples d'ERP:</a:t>
            </a:r>
            <a:endParaRPr sz="1100">
              <a:solidFill>
                <a:schemeClr val="dk1"/>
              </a:solidFill>
              <a:latin typeface="Calibri"/>
              <a:ea typeface="Calibri"/>
              <a:cs typeface="Calibri"/>
              <a:sym typeface="Calibri"/>
            </a:endParaRPr>
          </a:p>
        </p:txBody>
      </p:sp>
      <p:pic>
        <p:nvPicPr>
          <p:cNvPr descr="preencoded.png" id="245" name="Google Shape;245;p22"/>
          <p:cNvPicPr preferRelativeResize="0"/>
          <p:nvPr/>
        </p:nvPicPr>
        <p:blipFill rotWithShape="1">
          <a:blip r:embed="rId4">
            <a:alphaModFix/>
          </a:blip>
          <a:srcRect b="0" l="0" r="0" t="0"/>
          <a:stretch/>
        </p:blipFill>
        <p:spPr>
          <a:xfrm>
            <a:off x="1354187" y="3450952"/>
            <a:ext cx="1360959" cy="769144"/>
          </a:xfrm>
          <a:prstGeom prst="rect">
            <a:avLst/>
          </a:prstGeom>
          <a:noFill/>
          <a:ln>
            <a:noFill/>
          </a:ln>
        </p:spPr>
      </p:pic>
      <p:sp>
        <p:nvSpPr>
          <p:cNvPr id="246" name="Google Shape;246;p22"/>
          <p:cNvSpPr/>
          <p:nvPr/>
        </p:nvSpPr>
        <p:spPr>
          <a:xfrm>
            <a:off x="1357238" y="4372496"/>
            <a:ext cx="1354800" cy="211800"/>
          </a:xfrm>
          <a:prstGeom prst="rect">
            <a:avLst/>
          </a:prstGeom>
          <a:noFill/>
          <a:ln>
            <a:noFill/>
          </a:ln>
        </p:spPr>
        <p:txBody>
          <a:bodyPr anchorCtr="0" anchor="t" bIns="28575" lIns="57150" spcFirstLastPara="1" rIns="57150" wrap="square" tIns="28575">
            <a:noAutofit/>
          </a:bodyPr>
          <a:lstStyle/>
          <a:p>
            <a:pPr indent="0" lvl="0" marL="0" marR="0" rtl="0" algn="ctr">
              <a:lnSpc>
                <a:spcPct val="124976"/>
              </a:lnSpc>
              <a:spcBef>
                <a:spcPts val="0"/>
              </a:spcBef>
              <a:spcAft>
                <a:spcPts val="0"/>
              </a:spcAft>
              <a:buClr>
                <a:srgbClr val="312F2B"/>
              </a:buClr>
              <a:buSzPts val="1300"/>
              <a:buFont typeface="Gelasio"/>
              <a:buNone/>
            </a:pPr>
            <a:r>
              <a:rPr lang="fr" sz="1300">
                <a:solidFill>
                  <a:srgbClr val="312F2B"/>
                </a:solidFill>
                <a:latin typeface="Gelasio"/>
                <a:ea typeface="Gelasio"/>
                <a:cs typeface="Gelasio"/>
                <a:sym typeface="Gelasio"/>
              </a:rPr>
              <a:t>SAP ERP</a:t>
            </a:r>
            <a:endParaRPr sz="1300">
              <a:solidFill>
                <a:schemeClr val="dk1"/>
              </a:solidFill>
              <a:latin typeface="Calibri"/>
              <a:ea typeface="Calibri"/>
              <a:cs typeface="Calibri"/>
              <a:sym typeface="Calibri"/>
            </a:endParaRPr>
          </a:p>
        </p:txBody>
      </p:sp>
      <p:sp>
        <p:nvSpPr>
          <p:cNvPr id="247" name="Google Shape;247;p22"/>
          <p:cNvSpPr/>
          <p:nvPr/>
        </p:nvSpPr>
        <p:spPr>
          <a:xfrm>
            <a:off x="1354187" y="4110038"/>
            <a:ext cx="1360800" cy="216900"/>
          </a:xfrm>
          <a:prstGeom prst="rect">
            <a:avLst/>
          </a:prstGeom>
          <a:noFill/>
          <a:ln>
            <a:noFill/>
          </a:ln>
        </p:spPr>
        <p:txBody>
          <a:bodyPr anchorCtr="0" anchor="t" bIns="28575" lIns="57150" spcFirstLastPara="1" rIns="57150" wrap="square" tIns="28575">
            <a:noAutofit/>
          </a:bodyPr>
          <a:lstStyle/>
          <a:p>
            <a:pPr indent="0" lvl="0" marL="0" marR="0" rtl="0" algn="ctr">
              <a:lnSpc>
                <a:spcPct val="159988"/>
              </a:lnSpc>
              <a:spcBef>
                <a:spcPts val="0"/>
              </a:spcBef>
              <a:spcAft>
                <a:spcPts val="0"/>
              </a:spcAft>
              <a:buClr>
                <a:schemeClr val="dk1"/>
              </a:buClr>
              <a:buSzPts val="1100"/>
              <a:buFont typeface="Calibri"/>
              <a:buNone/>
            </a:pPr>
            <a:r>
              <a:t/>
            </a:r>
            <a:endParaRPr sz="1100">
              <a:solidFill>
                <a:schemeClr val="dk1"/>
              </a:solidFill>
              <a:latin typeface="Calibri"/>
              <a:ea typeface="Calibri"/>
              <a:cs typeface="Calibri"/>
              <a:sym typeface="Calibri"/>
            </a:endParaRPr>
          </a:p>
        </p:txBody>
      </p:sp>
      <p:pic>
        <p:nvPicPr>
          <p:cNvPr descr="preencoded.png" id="248" name="Google Shape;248;p22"/>
          <p:cNvPicPr preferRelativeResize="0"/>
          <p:nvPr/>
        </p:nvPicPr>
        <p:blipFill rotWithShape="1">
          <a:blip r:embed="rId5">
            <a:alphaModFix/>
          </a:blip>
          <a:srcRect b="0" l="0" r="0" t="0"/>
          <a:stretch/>
        </p:blipFill>
        <p:spPr>
          <a:xfrm>
            <a:off x="3050456" y="3450952"/>
            <a:ext cx="1360959" cy="778297"/>
          </a:xfrm>
          <a:prstGeom prst="rect">
            <a:avLst/>
          </a:prstGeom>
          <a:noFill/>
          <a:ln>
            <a:noFill/>
          </a:ln>
        </p:spPr>
      </p:pic>
      <p:sp>
        <p:nvSpPr>
          <p:cNvPr id="249" name="Google Shape;249;p22"/>
          <p:cNvSpPr/>
          <p:nvPr/>
        </p:nvSpPr>
        <p:spPr>
          <a:xfrm>
            <a:off x="3050456" y="4381649"/>
            <a:ext cx="1360800" cy="423300"/>
          </a:xfrm>
          <a:prstGeom prst="rect">
            <a:avLst/>
          </a:prstGeom>
          <a:noFill/>
          <a:ln>
            <a:noFill/>
          </a:ln>
        </p:spPr>
        <p:txBody>
          <a:bodyPr anchorCtr="0" anchor="t" bIns="28575" lIns="57150" spcFirstLastPara="1" rIns="57150" wrap="square" tIns="28575">
            <a:noAutofit/>
          </a:bodyPr>
          <a:lstStyle/>
          <a:p>
            <a:pPr indent="0" lvl="0" marL="0" marR="0" rtl="0" algn="ctr">
              <a:lnSpc>
                <a:spcPct val="124976"/>
              </a:lnSpc>
              <a:spcBef>
                <a:spcPts val="0"/>
              </a:spcBef>
              <a:spcAft>
                <a:spcPts val="0"/>
              </a:spcAft>
              <a:buClr>
                <a:srgbClr val="312F2B"/>
              </a:buClr>
              <a:buSzPts val="1300"/>
              <a:buFont typeface="Gelasio"/>
              <a:buNone/>
            </a:pPr>
            <a:r>
              <a:rPr lang="fr" sz="1300">
                <a:solidFill>
                  <a:srgbClr val="312F2B"/>
                </a:solidFill>
                <a:latin typeface="Gelasio"/>
                <a:ea typeface="Gelasio"/>
                <a:cs typeface="Gelasio"/>
                <a:sym typeface="Gelasio"/>
              </a:rPr>
              <a:t>Oracle ERP Cloud</a:t>
            </a:r>
            <a:endParaRPr sz="1300">
              <a:solidFill>
                <a:schemeClr val="dk1"/>
              </a:solidFill>
              <a:latin typeface="Calibri"/>
              <a:ea typeface="Calibri"/>
              <a:cs typeface="Calibri"/>
              <a:sym typeface="Calibri"/>
            </a:endParaRPr>
          </a:p>
        </p:txBody>
      </p:sp>
      <p:sp>
        <p:nvSpPr>
          <p:cNvPr id="250" name="Google Shape;250;p22"/>
          <p:cNvSpPr/>
          <p:nvPr/>
        </p:nvSpPr>
        <p:spPr>
          <a:xfrm>
            <a:off x="3050456" y="4330899"/>
            <a:ext cx="1360800" cy="216900"/>
          </a:xfrm>
          <a:prstGeom prst="rect">
            <a:avLst/>
          </a:prstGeom>
          <a:noFill/>
          <a:ln>
            <a:noFill/>
          </a:ln>
        </p:spPr>
        <p:txBody>
          <a:bodyPr anchorCtr="0" anchor="t" bIns="28575" lIns="57150" spcFirstLastPara="1" rIns="57150" wrap="square" tIns="28575">
            <a:noAutofit/>
          </a:bodyPr>
          <a:lstStyle/>
          <a:p>
            <a:pPr indent="0" lvl="0" marL="0" marR="0" rtl="0" algn="ctr">
              <a:lnSpc>
                <a:spcPct val="159988"/>
              </a:lnSpc>
              <a:spcBef>
                <a:spcPts val="0"/>
              </a:spcBef>
              <a:spcAft>
                <a:spcPts val="0"/>
              </a:spcAft>
              <a:buClr>
                <a:schemeClr val="dk1"/>
              </a:buClr>
              <a:buSzPts val="1100"/>
              <a:buFont typeface="Calibri"/>
              <a:buNone/>
            </a:pPr>
            <a:r>
              <a:t/>
            </a:r>
            <a:endParaRPr sz="1100">
              <a:solidFill>
                <a:schemeClr val="dk1"/>
              </a:solidFill>
              <a:latin typeface="Calibri"/>
              <a:ea typeface="Calibri"/>
              <a:cs typeface="Calibri"/>
              <a:sym typeface="Calibri"/>
            </a:endParaRPr>
          </a:p>
        </p:txBody>
      </p:sp>
      <p:pic>
        <p:nvPicPr>
          <p:cNvPr descr="preencoded.png" id="251" name="Google Shape;251;p22"/>
          <p:cNvPicPr preferRelativeResize="0"/>
          <p:nvPr/>
        </p:nvPicPr>
        <p:blipFill rotWithShape="1">
          <a:blip r:embed="rId6">
            <a:alphaModFix/>
          </a:blip>
          <a:srcRect b="0" l="0" r="0" t="0"/>
          <a:stretch/>
        </p:blipFill>
        <p:spPr>
          <a:xfrm>
            <a:off x="4746724" y="3450952"/>
            <a:ext cx="1360959" cy="765497"/>
          </a:xfrm>
          <a:prstGeom prst="rect">
            <a:avLst/>
          </a:prstGeom>
          <a:noFill/>
          <a:ln>
            <a:noFill/>
          </a:ln>
        </p:spPr>
      </p:pic>
      <p:sp>
        <p:nvSpPr>
          <p:cNvPr id="252" name="Google Shape;252;p22"/>
          <p:cNvSpPr/>
          <p:nvPr/>
        </p:nvSpPr>
        <p:spPr>
          <a:xfrm>
            <a:off x="4746724" y="4368849"/>
            <a:ext cx="1360800" cy="423300"/>
          </a:xfrm>
          <a:prstGeom prst="rect">
            <a:avLst/>
          </a:prstGeom>
          <a:noFill/>
          <a:ln>
            <a:noFill/>
          </a:ln>
        </p:spPr>
        <p:txBody>
          <a:bodyPr anchorCtr="0" anchor="t" bIns="28575" lIns="57150" spcFirstLastPara="1" rIns="57150" wrap="square" tIns="28575">
            <a:noAutofit/>
          </a:bodyPr>
          <a:lstStyle/>
          <a:p>
            <a:pPr indent="0" lvl="0" marL="0" marR="0" rtl="0" algn="ctr">
              <a:lnSpc>
                <a:spcPct val="124976"/>
              </a:lnSpc>
              <a:spcBef>
                <a:spcPts val="0"/>
              </a:spcBef>
              <a:spcAft>
                <a:spcPts val="0"/>
              </a:spcAft>
              <a:buClr>
                <a:srgbClr val="312F2B"/>
              </a:buClr>
              <a:buSzPts val="1300"/>
              <a:buFont typeface="Gelasio"/>
              <a:buNone/>
            </a:pPr>
            <a:r>
              <a:rPr lang="fr" sz="1300">
                <a:solidFill>
                  <a:srgbClr val="312F2B"/>
                </a:solidFill>
                <a:latin typeface="Gelasio"/>
                <a:ea typeface="Gelasio"/>
                <a:cs typeface="Gelasio"/>
                <a:sym typeface="Gelasio"/>
              </a:rPr>
              <a:t>Microsoft Dynamics 365</a:t>
            </a:r>
            <a:endParaRPr sz="1300">
              <a:solidFill>
                <a:schemeClr val="dk1"/>
              </a:solidFill>
              <a:latin typeface="Calibri"/>
              <a:ea typeface="Calibri"/>
              <a:cs typeface="Calibri"/>
              <a:sym typeface="Calibri"/>
            </a:endParaRPr>
          </a:p>
        </p:txBody>
      </p:sp>
      <p:sp>
        <p:nvSpPr>
          <p:cNvPr id="253" name="Google Shape;253;p22"/>
          <p:cNvSpPr/>
          <p:nvPr/>
        </p:nvSpPr>
        <p:spPr>
          <a:xfrm>
            <a:off x="4746724" y="4318099"/>
            <a:ext cx="1360800" cy="216900"/>
          </a:xfrm>
          <a:prstGeom prst="rect">
            <a:avLst/>
          </a:prstGeom>
          <a:noFill/>
          <a:ln>
            <a:noFill/>
          </a:ln>
        </p:spPr>
        <p:txBody>
          <a:bodyPr anchorCtr="0" anchor="t" bIns="28575" lIns="57150" spcFirstLastPara="1" rIns="57150" wrap="square" tIns="28575">
            <a:noAutofit/>
          </a:bodyPr>
          <a:lstStyle/>
          <a:p>
            <a:pPr indent="0" lvl="0" marL="0" marR="0" rtl="0" algn="ctr">
              <a:lnSpc>
                <a:spcPct val="159988"/>
              </a:lnSpc>
              <a:spcBef>
                <a:spcPts val="0"/>
              </a:spcBef>
              <a:spcAft>
                <a:spcPts val="0"/>
              </a:spcAft>
              <a:buClr>
                <a:schemeClr val="dk1"/>
              </a:buClr>
              <a:buSzPts val="1100"/>
              <a:buFont typeface="Calibri"/>
              <a:buNone/>
            </a:pPr>
            <a:r>
              <a:t/>
            </a:r>
            <a:endParaRPr sz="1100">
              <a:solidFill>
                <a:schemeClr val="dk1"/>
              </a:solidFill>
              <a:latin typeface="Calibri"/>
              <a:ea typeface="Calibri"/>
              <a:cs typeface="Calibri"/>
              <a:sym typeface="Calibri"/>
            </a:endParaRPr>
          </a:p>
        </p:txBody>
      </p:sp>
      <p:pic>
        <p:nvPicPr>
          <p:cNvPr descr="preencoded.png" id="254" name="Google Shape;254;p22"/>
          <p:cNvPicPr preferRelativeResize="0"/>
          <p:nvPr/>
        </p:nvPicPr>
        <p:blipFill rotWithShape="1">
          <a:blip r:embed="rId7">
            <a:alphaModFix/>
          </a:blip>
          <a:srcRect b="0" l="0" r="0" t="0"/>
          <a:stretch/>
        </p:blipFill>
        <p:spPr>
          <a:xfrm>
            <a:off x="6442993" y="3450952"/>
            <a:ext cx="1360959" cy="765497"/>
          </a:xfrm>
          <a:prstGeom prst="rect">
            <a:avLst/>
          </a:prstGeom>
          <a:noFill/>
          <a:ln>
            <a:noFill/>
          </a:ln>
        </p:spPr>
      </p:pic>
      <p:sp>
        <p:nvSpPr>
          <p:cNvPr id="255" name="Google Shape;255;p22"/>
          <p:cNvSpPr/>
          <p:nvPr/>
        </p:nvSpPr>
        <p:spPr>
          <a:xfrm>
            <a:off x="6446044" y="4368849"/>
            <a:ext cx="1354800" cy="211800"/>
          </a:xfrm>
          <a:prstGeom prst="rect">
            <a:avLst/>
          </a:prstGeom>
          <a:noFill/>
          <a:ln>
            <a:noFill/>
          </a:ln>
        </p:spPr>
        <p:txBody>
          <a:bodyPr anchorCtr="0" anchor="t" bIns="28575" lIns="57150" spcFirstLastPara="1" rIns="57150" wrap="square" tIns="28575">
            <a:noAutofit/>
          </a:bodyPr>
          <a:lstStyle/>
          <a:p>
            <a:pPr indent="0" lvl="0" marL="0" marR="0" rtl="0" algn="ctr">
              <a:lnSpc>
                <a:spcPct val="124976"/>
              </a:lnSpc>
              <a:spcBef>
                <a:spcPts val="0"/>
              </a:spcBef>
              <a:spcAft>
                <a:spcPts val="0"/>
              </a:spcAft>
              <a:buClr>
                <a:srgbClr val="312F2B"/>
              </a:buClr>
              <a:buSzPts val="1300"/>
              <a:buFont typeface="Gelasio"/>
              <a:buNone/>
            </a:pPr>
            <a:r>
              <a:rPr lang="fr" sz="1300">
                <a:solidFill>
                  <a:srgbClr val="312F2B"/>
                </a:solidFill>
                <a:latin typeface="Gelasio"/>
                <a:ea typeface="Gelasio"/>
                <a:cs typeface="Gelasio"/>
                <a:sym typeface="Gelasio"/>
              </a:rPr>
              <a:t>Infor CloudSuite</a:t>
            </a:r>
            <a:endParaRPr sz="1300">
              <a:solidFill>
                <a:schemeClr val="dk1"/>
              </a:solidFill>
              <a:latin typeface="Calibri"/>
              <a:ea typeface="Calibri"/>
              <a:cs typeface="Calibri"/>
              <a:sym typeface="Calibri"/>
            </a:endParaRPr>
          </a:p>
        </p:txBody>
      </p:sp>
      <p:sp>
        <p:nvSpPr>
          <p:cNvPr id="256" name="Google Shape;256;p22"/>
          <p:cNvSpPr/>
          <p:nvPr/>
        </p:nvSpPr>
        <p:spPr>
          <a:xfrm>
            <a:off x="6442993" y="4106391"/>
            <a:ext cx="1360800" cy="216900"/>
          </a:xfrm>
          <a:prstGeom prst="rect">
            <a:avLst/>
          </a:prstGeom>
          <a:noFill/>
          <a:ln>
            <a:noFill/>
          </a:ln>
        </p:spPr>
        <p:txBody>
          <a:bodyPr anchorCtr="0" anchor="t" bIns="28575" lIns="57150" spcFirstLastPara="1" rIns="57150" wrap="square" tIns="28575">
            <a:noAutofit/>
          </a:bodyPr>
          <a:lstStyle/>
          <a:p>
            <a:pPr indent="0" lvl="0" marL="0" marR="0" rtl="0" algn="ctr">
              <a:lnSpc>
                <a:spcPct val="159988"/>
              </a:lnSpc>
              <a:spcBef>
                <a:spcPts val="0"/>
              </a:spcBef>
              <a:spcAft>
                <a:spcPts val="0"/>
              </a:spcAft>
              <a:buClr>
                <a:schemeClr val="dk1"/>
              </a:buClr>
              <a:buSzPts val="1100"/>
              <a:buFont typeface="Calibri"/>
              <a:buNone/>
            </a:pPr>
            <a:r>
              <a:t/>
            </a:r>
            <a:endParaRPr sz="11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descr="preencoded.png" id="262" name="Google Shape;262;p2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63" name="Google Shape;263;p23"/>
          <p:cNvSpPr/>
          <p:nvPr/>
        </p:nvSpPr>
        <p:spPr>
          <a:xfrm>
            <a:off x="0" y="0"/>
            <a:ext cx="9144000" cy="5143500"/>
          </a:xfrm>
          <a:prstGeom prst="rect">
            <a:avLst/>
          </a:prstGeom>
          <a:solidFill>
            <a:srgbClr val="FFFFFF">
              <a:alpha val="74900"/>
            </a:srgbClr>
          </a:solidFill>
          <a:ln cap="flat" cmpd="sng" w="12600">
            <a:solidFill>
              <a:srgbClr val="FFFFFF">
                <a:alpha val="63919"/>
              </a:srgbClr>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264" name="Google Shape;264;p23"/>
          <p:cNvSpPr/>
          <p:nvPr/>
        </p:nvSpPr>
        <p:spPr>
          <a:xfrm>
            <a:off x="1565976" y="348550"/>
            <a:ext cx="5901300" cy="395400"/>
          </a:xfrm>
          <a:prstGeom prst="rect">
            <a:avLst/>
          </a:prstGeom>
          <a:noFill/>
          <a:ln>
            <a:noFill/>
          </a:ln>
        </p:spPr>
        <p:txBody>
          <a:bodyPr anchorCtr="0" anchor="t" bIns="28575" lIns="57150" spcFirstLastPara="1" rIns="57150" wrap="square" tIns="28575">
            <a:noAutofit/>
          </a:bodyPr>
          <a:lstStyle/>
          <a:p>
            <a:pPr indent="0" lvl="0" marL="0" marR="0" rtl="0" algn="l">
              <a:lnSpc>
                <a:spcPct val="125012"/>
              </a:lnSpc>
              <a:spcBef>
                <a:spcPts val="0"/>
              </a:spcBef>
              <a:spcAft>
                <a:spcPts val="0"/>
              </a:spcAft>
              <a:buClr>
                <a:srgbClr val="312F2B"/>
              </a:buClr>
              <a:buSzPts val="2500"/>
              <a:buFont typeface="Gelasio"/>
              <a:buNone/>
            </a:pPr>
            <a:r>
              <a:rPr lang="fr" sz="2500">
                <a:solidFill>
                  <a:srgbClr val="312F2B"/>
                </a:solidFill>
                <a:latin typeface="Gelasio"/>
                <a:ea typeface="Gelasio"/>
                <a:cs typeface="Gelasio"/>
                <a:sym typeface="Gelasio"/>
              </a:rPr>
              <a:t>1.b.2 SCM : Supply Chain Management</a:t>
            </a:r>
            <a:endParaRPr sz="2500">
              <a:solidFill>
                <a:schemeClr val="dk1"/>
              </a:solidFill>
              <a:latin typeface="Calibri"/>
              <a:ea typeface="Calibri"/>
              <a:cs typeface="Calibri"/>
              <a:sym typeface="Calibri"/>
            </a:endParaRPr>
          </a:p>
        </p:txBody>
      </p:sp>
      <p:sp>
        <p:nvSpPr>
          <p:cNvPr id="265" name="Google Shape;265;p23"/>
          <p:cNvSpPr/>
          <p:nvPr/>
        </p:nvSpPr>
        <p:spPr>
          <a:xfrm>
            <a:off x="1565969" y="997149"/>
            <a:ext cx="6012000" cy="1012200"/>
          </a:xfrm>
          <a:prstGeom prst="rect">
            <a:avLst/>
          </a:prstGeom>
          <a:noFill/>
          <a:ln>
            <a:noFill/>
          </a:ln>
        </p:spPr>
        <p:txBody>
          <a:bodyPr anchorCtr="0" anchor="t" bIns="28575" lIns="57150" spcFirstLastPara="1" rIns="57150" wrap="square" tIns="28575">
            <a:noAutofit/>
          </a:bodyPr>
          <a:lstStyle/>
          <a:p>
            <a:pPr indent="0" lvl="0" marL="0" marR="0" rtl="0" algn="l">
              <a:lnSpc>
                <a:spcPct val="159937"/>
              </a:lnSpc>
              <a:spcBef>
                <a:spcPts val="0"/>
              </a:spcBef>
              <a:spcAft>
                <a:spcPts val="0"/>
              </a:spcAft>
              <a:buClr>
                <a:srgbClr val="272525"/>
              </a:buClr>
              <a:buSzPts val="1000"/>
              <a:buFont typeface="Lato"/>
              <a:buNone/>
            </a:pPr>
            <a:r>
              <a:rPr lang="fr" sz="1000">
                <a:solidFill>
                  <a:srgbClr val="272525"/>
                </a:solidFill>
                <a:latin typeface="Lato"/>
                <a:ea typeface="Lato"/>
                <a:cs typeface="Lato"/>
                <a:sym typeface="Lato"/>
              </a:rPr>
              <a:t>Le logiciel SCM (Supply Chain Management) est un outil puissant qui peut aider votre entreprise à optimiser le flux de biens et de services depuis le point d'origine jusqu'au point de consommation. Il peut intégrer et automatiser des processus clés, notamment la planification, l'approvisionnement, la production, la gestion des stocks et la logistique. Avec le logiciel SCM, vous pouvez obtenir une visibilité en temps réel sur votre chaîne d'approvisionnement, rationaliser vos opérations et réduire vos coûts.</a:t>
            </a:r>
            <a:endParaRPr sz="1000">
              <a:solidFill>
                <a:schemeClr val="dk1"/>
              </a:solidFill>
              <a:latin typeface="Calibri"/>
              <a:ea typeface="Calibri"/>
              <a:cs typeface="Calibri"/>
              <a:sym typeface="Calibri"/>
            </a:endParaRPr>
          </a:p>
        </p:txBody>
      </p:sp>
      <p:pic>
        <p:nvPicPr>
          <p:cNvPr descr="preencoded.png" id="266" name="Google Shape;266;p23"/>
          <p:cNvPicPr preferRelativeResize="0"/>
          <p:nvPr/>
        </p:nvPicPr>
        <p:blipFill rotWithShape="1">
          <a:blip r:embed="rId4">
            <a:alphaModFix/>
          </a:blip>
          <a:srcRect b="0" l="0" r="0" t="0"/>
          <a:stretch/>
        </p:blipFill>
        <p:spPr>
          <a:xfrm>
            <a:off x="1565969" y="2304306"/>
            <a:ext cx="1877393" cy="1877393"/>
          </a:xfrm>
          <a:prstGeom prst="rect">
            <a:avLst/>
          </a:prstGeom>
          <a:noFill/>
          <a:ln>
            <a:noFill/>
          </a:ln>
        </p:spPr>
      </p:pic>
      <p:sp>
        <p:nvSpPr>
          <p:cNvPr id="267" name="Google Shape;267;p23"/>
          <p:cNvSpPr/>
          <p:nvPr/>
        </p:nvSpPr>
        <p:spPr>
          <a:xfrm>
            <a:off x="1565969" y="4339903"/>
            <a:ext cx="1877400" cy="607500"/>
          </a:xfrm>
          <a:prstGeom prst="rect">
            <a:avLst/>
          </a:prstGeom>
          <a:noFill/>
          <a:ln>
            <a:noFill/>
          </a:ln>
        </p:spPr>
        <p:txBody>
          <a:bodyPr anchorCtr="0" anchor="t" bIns="28575" lIns="57150" spcFirstLastPara="1" rIns="57150" wrap="square" tIns="28575">
            <a:noAutofit/>
          </a:bodyPr>
          <a:lstStyle/>
          <a:p>
            <a:pPr indent="0" lvl="0" marL="0" marR="0" rtl="0" algn="ctr">
              <a:lnSpc>
                <a:spcPct val="159937"/>
              </a:lnSpc>
              <a:spcBef>
                <a:spcPts val="0"/>
              </a:spcBef>
              <a:spcAft>
                <a:spcPts val="0"/>
              </a:spcAft>
              <a:buClr>
                <a:srgbClr val="272525"/>
              </a:buClr>
              <a:buSzPts val="1000"/>
              <a:buFont typeface="Lato"/>
              <a:buNone/>
            </a:pPr>
            <a:r>
              <a:rPr lang="fr" sz="1000">
                <a:solidFill>
                  <a:srgbClr val="272525"/>
                </a:solidFill>
                <a:latin typeface="Lato"/>
                <a:ea typeface="Lato"/>
                <a:cs typeface="Lato"/>
                <a:sym typeface="Lato"/>
              </a:rPr>
              <a:t>Optimisez votre chaîne d'approvisionnement avec le logiciel SCM</a:t>
            </a:r>
            <a:endParaRPr sz="1000">
              <a:solidFill>
                <a:schemeClr val="dk1"/>
              </a:solidFill>
              <a:latin typeface="Calibri"/>
              <a:ea typeface="Calibri"/>
              <a:cs typeface="Calibri"/>
              <a:sym typeface="Calibri"/>
            </a:endParaRPr>
          </a:p>
        </p:txBody>
      </p:sp>
      <p:pic>
        <p:nvPicPr>
          <p:cNvPr descr="preencoded.png" id="268" name="Google Shape;268;p23"/>
          <p:cNvPicPr preferRelativeResize="0"/>
          <p:nvPr/>
        </p:nvPicPr>
        <p:blipFill rotWithShape="1">
          <a:blip r:embed="rId5">
            <a:alphaModFix/>
          </a:blip>
          <a:srcRect b="0" l="0" r="0" t="0"/>
          <a:stretch/>
        </p:blipFill>
        <p:spPr>
          <a:xfrm>
            <a:off x="3633192" y="2304306"/>
            <a:ext cx="1877467" cy="1877467"/>
          </a:xfrm>
          <a:prstGeom prst="rect">
            <a:avLst/>
          </a:prstGeom>
          <a:noFill/>
          <a:ln>
            <a:noFill/>
          </a:ln>
        </p:spPr>
      </p:pic>
      <p:sp>
        <p:nvSpPr>
          <p:cNvPr id="269" name="Google Shape;269;p23"/>
          <p:cNvSpPr/>
          <p:nvPr/>
        </p:nvSpPr>
        <p:spPr>
          <a:xfrm>
            <a:off x="3633192" y="4339977"/>
            <a:ext cx="1877400" cy="405000"/>
          </a:xfrm>
          <a:prstGeom prst="rect">
            <a:avLst/>
          </a:prstGeom>
          <a:noFill/>
          <a:ln>
            <a:noFill/>
          </a:ln>
        </p:spPr>
        <p:txBody>
          <a:bodyPr anchorCtr="0" anchor="t" bIns="28575" lIns="57150" spcFirstLastPara="1" rIns="57150" wrap="square" tIns="28575">
            <a:noAutofit/>
          </a:bodyPr>
          <a:lstStyle/>
          <a:p>
            <a:pPr indent="0" lvl="0" marL="0" marR="0" rtl="0" algn="ctr">
              <a:lnSpc>
                <a:spcPct val="159937"/>
              </a:lnSpc>
              <a:spcBef>
                <a:spcPts val="0"/>
              </a:spcBef>
              <a:spcAft>
                <a:spcPts val="0"/>
              </a:spcAft>
              <a:buClr>
                <a:srgbClr val="272525"/>
              </a:buClr>
              <a:buSzPts val="1000"/>
              <a:buFont typeface="Lato"/>
              <a:buNone/>
            </a:pPr>
            <a:r>
              <a:rPr lang="fr" sz="1000">
                <a:solidFill>
                  <a:srgbClr val="272525"/>
                </a:solidFill>
                <a:latin typeface="Lato"/>
                <a:ea typeface="Lato"/>
                <a:cs typeface="Lato"/>
                <a:sym typeface="Lato"/>
              </a:rPr>
              <a:t>Suivez vos stocks en temps réel avec le logiciel SCM</a:t>
            </a:r>
            <a:endParaRPr sz="1000">
              <a:solidFill>
                <a:schemeClr val="dk1"/>
              </a:solidFill>
              <a:latin typeface="Calibri"/>
              <a:ea typeface="Calibri"/>
              <a:cs typeface="Calibri"/>
              <a:sym typeface="Calibri"/>
            </a:endParaRPr>
          </a:p>
        </p:txBody>
      </p:sp>
      <p:pic>
        <p:nvPicPr>
          <p:cNvPr descr="preencoded.png" id="270" name="Google Shape;270;p23"/>
          <p:cNvPicPr preferRelativeResize="0"/>
          <p:nvPr/>
        </p:nvPicPr>
        <p:blipFill rotWithShape="1">
          <a:blip r:embed="rId6">
            <a:alphaModFix/>
          </a:blip>
          <a:srcRect b="0" l="0" r="0" t="0"/>
          <a:stretch/>
        </p:blipFill>
        <p:spPr>
          <a:xfrm>
            <a:off x="5700489" y="2304306"/>
            <a:ext cx="1877467" cy="1877467"/>
          </a:xfrm>
          <a:prstGeom prst="rect">
            <a:avLst/>
          </a:prstGeom>
          <a:noFill/>
          <a:ln>
            <a:noFill/>
          </a:ln>
        </p:spPr>
      </p:pic>
      <p:sp>
        <p:nvSpPr>
          <p:cNvPr id="271" name="Google Shape;271;p23"/>
          <p:cNvSpPr/>
          <p:nvPr/>
        </p:nvSpPr>
        <p:spPr>
          <a:xfrm>
            <a:off x="5700489" y="4339977"/>
            <a:ext cx="1877400" cy="405000"/>
          </a:xfrm>
          <a:prstGeom prst="rect">
            <a:avLst/>
          </a:prstGeom>
          <a:noFill/>
          <a:ln>
            <a:noFill/>
          </a:ln>
        </p:spPr>
        <p:txBody>
          <a:bodyPr anchorCtr="0" anchor="t" bIns="28575" lIns="57150" spcFirstLastPara="1" rIns="57150" wrap="square" tIns="28575">
            <a:noAutofit/>
          </a:bodyPr>
          <a:lstStyle/>
          <a:p>
            <a:pPr indent="0" lvl="0" marL="0" marR="0" rtl="0" algn="ctr">
              <a:lnSpc>
                <a:spcPct val="159937"/>
              </a:lnSpc>
              <a:spcBef>
                <a:spcPts val="0"/>
              </a:spcBef>
              <a:spcAft>
                <a:spcPts val="0"/>
              </a:spcAft>
              <a:buClr>
                <a:srgbClr val="272525"/>
              </a:buClr>
              <a:buSzPts val="1000"/>
              <a:buFont typeface="Lato"/>
              <a:buNone/>
            </a:pPr>
            <a:r>
              <a:rPr lang="fr" sz="1000">
                <a:solidFill>
                  <a:srgbClr val="272525"/>
                </a:solidFill>
                <a:latin typeface="Lato"/>
                <a:ea typeface="Lato"/>
                <a:cs typeface="Lato"/>
                <a:sym typeface="Lato"/>
              </a:rPr>
              <a:t>Rationalisez votre logistique avec le logiciel SCM</a:t>
            </a:r>
            <a:endParaRPr sz="10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